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p:regular r:id="rId24"/>
      <p:bold r:id="rId25"/>
      <p:italic r:id="rId26"/>
      <p:boldItalic r:id="rId27"/>
    </p:embeddedFont>
    <p:embeddedFont>
      <p:font typeface="Montserrat"/>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0DFE95B8-3548-4885-B0B3-BA624762B6CC}">
  <a:tblStyle styleId="{0DFE95B8-3548-4885-B0B3-BA624762B6CC}"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Montserrat-regular.fntdata"/><Relationship Id="rId27"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5.xml"/><Relationship Id="rId33" Type="http://schemas.openxmlformats.org/officeDocument/2006/relationships/font" Target="fonts/Lato-bold.fntdata"/><Relationship Id="rId10" Type="http://schemas.openxmlformats.org/officeDocument/2006/relationships/slide" Target="slides/slide4.xml"/><Relationship Id="rId32" Type="http://schemas.openxmlformats.org/officeDocument/2006/relationships/font" Target="fonts/Lato-regular.fntdata"/><Relationship Id="rId13" Type="http://schemas.openxmlformats.org/officeDocument/2006/relationships/slide" Target="slides/slide7.xml"/><Relationship Id="rId35" Type="http://schemas.openxmlformats.org/officeDocument/2006/relationships/font" Target="fonts/Lato-boldItalic.fntdata"/><Relationship Id="rId12" Type="http://schemas.openxmlformats.org/officeDocument/2006/relationships/slide" Target="slides/slide6.xml"/><Relationship Id="rId34" Type="http://schemas.openxmlformats.org/officeDocument/2006/relationships/font" Target="fonts/La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891f1d2ddf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891f1d2ddf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891f1d2dd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891f1d2dd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891f1d2ddf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891f1d2ddf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891f1d2dd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891f1d2dd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891f1d2ddf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891f1d2ddf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891f1d2ddf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891f1d2ddf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891f1d2ddf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891f1d2ddf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891f1d2dd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891f1d2dd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britannica.com/technology/ocean-liner" TargetMode="External"/><Relationship Id="rId4" Type="http://schemas.openxmlformats.org/officeDocument/2006/relationships/hyperlink" Target="https://www.britannica.com/place/New-York-City" TargetMode="External"/><Relationship Id="rId5" Type="http://schemas.openxmlformats.org/officeDocument/2006/relationships/hyperlink" Target="https://www.britannica.com/place/Southampton-England" TargetMode="External"/><Relationship Id="rId6" Type="http://schemas.openxmlformats.org/officeDocument/2006/relationships/hyperlink" Target="https://www.britannica.com/place/England" TargetMode="External"/><Relationship Id="rId7" Type="http://schemas.openxmlformats.org/officeDocument/2006/relationships/hyperlink" Target="https://www.britannica.com/technology/ship"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idx="1" type="subTitle"/>
          </p:nvPr>
        </p:nvSpPr>
        <p:spPr>
          <a:xfrm>
            <a:off x="6735525" y="4404600"/>
            <a:ext cx="22068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800"/>
              <a:t>By:Akarshi Jaiswal</a:t>
            </a:r>
            <a:endParaRPr sz="1800"/>
          </a:p>
        </p:txBody>
      </p:sp>
      <p:pic>
        <p:nvPicPr>
          <p:cNvPr id="229" name="Google Shape;229;p17"/>
          <p:cNvPicPr preferRelativeResize="0"/>
          <p:nvPr/>
        </p:nvPicPr>
        <p:blipFill>
          <a:blip r:embed="rId3">
            <a:alphaModFix/>
          </a:blip>
          <a:stretch>
            <a:fillRect/>
          </a:stretch>
        </p:blipFill>
        <p:spPr>
          <a:xfrm>
            <a:off x="162600" y="152738"/>
            <a:ext cx="5644250" cy="4838025"/>
          </a:xfrm>
          <a:prstGeom prst="rect">
            <a:avLst/>
          </a:prstGeom>
          <a:noFill/>
          <a:ln>
            <a:noFill/>
          </a:ln>
        </p:spPr>
      </p:pic>
      <p:sp>
        <p:nvSpPr>
          <p:cNvPr id="230" name="Google Shape;230;p17"/>
          <p:cNvSpPr txBox="1"/>
          <p:nvPr/>
        </p:nvSpPr>
        <p:spPr>
          <a:xfrm>
            <a:off x="5806850" y="1408350"/>
            <a:ext cx="3360000" cy="21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GB" sz="2900">
                <a:solidFill>
                  <a:srgbClr val="6D9EEB"/>
                </a:solidFill>
                <a:latin typeface="Lato"/>
                <a:ea typeface="Lato"/>
                <a:cs typeface="Lato"/>
                <a:sym typeface="Lato"/>
              </a:rPr>
              <a:t>FINAL</a:t>
            </a:r>
            <a:endParaRPr b="1" i="1" sz="2900">
              <a:solidFill>
                <a:srgbClr val="6D9EEB"/>
              </a:solidFill>
              <a:latin typeface="Lato"/>
              <a:ea typeface="Lato"/>
              <a:cs typeface="Lato"/>
              <a:sym typeface="Lato"/>
            </a:endParaRPr>
          </a:p>
          <a:p>
            <a:pPr indent="0" lvl="0" marL="0" rtl="0" algn="ctr">
              <a:spcBef>
                <a:spcPts val="0"/>
              </a:spcBef>
              <a:spcAft>
                <a:spcPts val="0"/>
              </a:spcAft>
              <a:buNone/>
            </a:pPr>
            <a:r>
              <a:rPr b="1" i="1" lang="en-GB" sz="2900">
                <a:solidFill>
                  <a:srgbClr val="6D9EEB"/>
                </a:solidFill>
                <a:latin typeface="Lato"/>
                <a:ea typeface="Lato"/>
                <a:cs typeface="Lato"/>
                <a:sym typeface="Lato"/>
              </a:rPr>
              <a:t>PROJECT</a:t>
            </a:r>
            <a:endParaRPr b="1" i="1" sz="2900">
              <a:solidFill>
                <a:srgbClr val="6D9EEB"/>
              </a:solidFill>
              <a:latin typeface="Lato"/>
              <a:ea typeface="Lato"/>
              <a:cs typeface="Lato"/>
              <a:sym typeface="Lato"/>
            </a:endParaRPr>
          </a:p>
          <a:p>
            <a:pPr indent="0" lvl="0" marL="0" rtl="0" algn="ctr">
              <a:spcBef>
                <a:spcPts val="0"/>
              </a:spcBef>
              <a:spcAft>
                <a:spcPts val="0"/>
              </a:spcAft>
              <a:buNone/>
            </a:pPr>
            <a:r>
              <a:rPr b="1" i="1" lang="en-GB" sz="2900">
                <a:solidFill>
                  <a:srgbClr val="6D9EEB"/>
                </a:solidFill>
                <a:latin typeface="Lato"/>
                <a:ea typeface="Lato"/>
                <a:cs typeface="Lato"/>
                <a:sym typeface="Lato"/>
              </a:rPr>
              <a:t>(Titanic Dataset)</a:t>
            </a:r>
            <a:endParaRPr b="1" i="1" sz="2900">
              <a:solidFill>
                <a:srgbClr val="6D9EEB"/>
              </a:solidFill>
              <a:latin typeface="Lato"/>
              <a:ea typeface="Lato"/>
              <a:cs typeface="Lato"/>
              <a:sym typeface="Lato"/>
            </a:endParaRPr>
          </a:p>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999999"/>
        </a:solidFill>
      </p:bgPr>
    </p:bg>
    <p:spTree>
      <p:nvGrpSpPr>
        <p:cNvPr id="295" name="Shape 295"/>
        <p:cNvGrpSpPr/>
        <p:nvPr/>
      </p:nvGrpSpPr>
      <p:grpSpPr>
        <a:xfrm>
          <a:off x="0" y="0"/>
          <a:ext cx="0" cy="0"/>
          <a:chOff x="0" y="0"/>
          <a:chExt cx="0" cy="0"/>
        </a:xfrm>
      </p:grpSpPr>
      <p:sp>
        <p:nvSpPr>
          <p:cNvPr id="296" name="Google Shape;296;p26"/>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000000"/>
                </a:solidFill>
              </a:rPr>
              <a:t>Visual analysis of Age vs surviving frequency</a:t>
            </a:r>
            <a:endParaRPr b="1">
              <a:solidFill>
                <a:srgbClr val="000000"/>
              </a:solidFill>
            </a:endParaRPr>
          </a:p>
        </p:txBody>
      </p:sp>
      <p:pic>
        <p:nvPicPr>
          <p:cNvPr id="297" name="Google Shape;297;p26"/>
          <p:cNvPicPr preferRelativeResize="0"/>
          <p:nvPr/>
        </p:nvPicPr>
        <p:blipFill>
          <a:blip r:embed="rId3">
            <a:alphaModFix/>
          </a:blip>
          <a:stretch>
            <a:fillRect/>
          </a:stretch>
        </p:blipFill>
        <p:spPr>
          <a:xfrm>
            <a:off x="1347100" y="1256425"/>
            <a:ext cx="4786325" cy="3478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27"/>
          <p:cNvSpPr txBox="1"/>
          <p:nvPr/>
        </p:nvSpPr>
        <p:spPr>
          <a:xfrm>
            <a:off x="2286000" y="510275"/>
            <a:ext cx="4296600" cy="88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rgbClr val="FFFFFF"/>
                </a:solidFill>
                <a:latin typeface="Lato"/>
                <a:ea typeface="Lato"/>
                <a:cs typeface="Lato"/>
                <a:sym typeface="Lato"/>
              </a:rPr>
              <a:t>Final dataset</a:t>
            </a:r>
            <a:endParaRPr sz="2100">
              <a:solidFill>
                <a:srgbClr val="FFFFFF"/>
              </a:solidFill>
              <a:latin typeface="Lato"/>
              <a:ea typeface="Lato"/>
              <a:cs typeface="Lato"/>
              <a:sym typeface="Lato"/>
            </a:endParaRPr>
          </a:p>
          <a:p>
            <a:pPr indent="0" lvl="0" marL="0" rtl="0" algn="l">
              <a:spcBef>
                <a:spcPts val="0"/>
              </a:spcBef>
              <a:spcAft>
                <a:spcPts val="0"/>
              </a:spcAft>
              <a:buNone/>
            </a:pPr>
            <a:r>
              <a:rPr lang="en-GB" sz="1500">
                <a:solidFill>
                  <a:srgbClr val="FFFFFF"/>
                </a:solidFill>
                <a:latin typeface="Lato"/>
                <a:ea typeface="Lato"/>
                <a:cs typeface="Lato"/>
                <a:sym typeface="Lato"/>
              </a:rPr>
              <a:t>Ready to be used for model building</a:t>
            </a:r>
            <a:endParaRPr sz="1500">
              <a:solidFill>
                <a:srgbClr val="FFFFFF"/>
              </a:solidFill>
              <a:latin typeface="Lato"/>
              <a:ea typeface="Lato"/>
              <a:cs typeface="Lato"/>
              <a:sym typeface="Lato"/>
            </a:endParaRPr>
          </a:p>
        </p:txBody>
      </p:sp>
      <p:graphicFrame>
        <p:nvGraphicFramePr>
          <p:cNvPr id="303" name="Google Shape;303;p27"/>
          <p:cNvGraphicFramePr/>
          <p:nvPr/>
        </p:nvGraphicFramePr>
        <p:xfrm>
          <a:off x="979650" y="1285225"/>
          <a:ext cx="3000000" cy="3000000"/>
        </p:xfrm>
        <a:graphic>
          <a:graphicData uri="http://schemas.openxmlformats.org/drawingml/2006/table">
            <a:tbl>
              <a:tblPr>
                <a:noFill/>
                <a:tableStyleId>{0DFE95B8-3548-4885-B0B3-BA624762B6CC}</a:tableStyleId>
              </a:tblPr>
              <a:tblGrid>
                <a:gridCol w="362250"/>
                <a:gridCol w="718475"/>
                <a:gridCol w="545050"/>
                <a:gridCol w="421175"/>
                <a:gridCol w="631775"/>
                <a:gridCol w="867125"/>
                <a:gridCol w="755650"/>
                <a:gridCol w="1015800"/>
                <a:gridCol w="1015800"/>
                <a:gridCol w="991000"/>
              </a:tblGrid>
              <a:tr h="496825">
                <a:tc>
                  <a:txBody>
                    <a:bodyPr/>
                    <a:lstStyle/>
                    <a:p>
                      <a:pPr indent="0" lvl="0" marL="0" rtl="0" algn="l">
                        <a:spcBef>
                          <a:spcPts val="0"/>
                        </a:spcBef>
                        <a:spcAft>
                          <a:spcPts val="0"/>
                        </a:spcAft>
                        <a:buNone/>
                      </a:pPr>
                      <a:r>
                        <a:t/>
                      </a:r>
                      <a:endParaRPr/>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r">
                        <a:lnSpc>
                          <a:spcPct val="115000"/>
                        </a:lnSpc>
                        <a:spcBef>
                          <a:spcPts val="900"/>
                        </a:spcBef>
                        <a:spcAft>
                          <a:spcPts val="0"/>
                        </a:spcAft>
                        <a:buNone/>
                      </a:pPr>
                      <a:r>
                        <a:rPr b="1" lang="en-GB" sz="900"/>
                        <a:t>Survived</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r">
                        <a:lnSpc>
                          <a:spcPct val="115000"/>
                        </a:lnSpc>
                        <a:spcBef>
                          <a:spcPts val="900"/>
                        </a:spcBef>
                        <a:spcAft>
                          <a:spcPts val="0"/>
                        </a:spcAft>
                        <a:buNone/>
                      </a:pPr>
                      <a:r>
                        <a:rPr b="1" lang="en-GB" sz="900"/>
                        <a:t>Pclass</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r">
                        <a:lnSpc>
                          <a:spcPct val="115000"/>
                        </a:lnSpc>
                        <a:spcBef>
                          <a:spcPts val="900"/>
                        </a:spcBef>
                        <a:spcAft>
                          <a:spcPts val="0"/>
                        </a:spcAft>
                        <a:buNone/>
                      </a:pPr>
                      <a:r>
                        <a:rPr b="1" lang="en-GB" sz="900"/>
                        <a:t>Age</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r">
                        <a:lnSpc>
                          <a:spcPct val="115000"/>
                        </a:lnSpc>
                        <a:spcBef>
                          <a:spcPts val="900"/>
                        </a:spcBef>
                        <a:spcAft>
                          <a:spcPts val="0"/>
                        </a:spcAft>
                        <a:buNone/>
                      </a:pPr>
                      <a:r>
                        <a:rPr b="1" lang="en-GB" sz="900"/>
                        <a:t>Fare</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r">
                        <a:lnSpc>
                          <a:spcPct val="115000"/>
                        </a:lnSpc>
                        <a:spcBef>
                          <a:spcPts val="900"/>
                        </a:spcBef>
                        <a:spcAft>
                          <a:spcPts val="0"/>
                        </a:spcAft>
                        <a:buNone/>
                      </a:pPr>
                      <a:r>
                        <a:rPr b="1" lang="en-GB" sz="900"/>
                        <a:t>Sex_female</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r">
                        <a:lnSpc>
                          <a:spcPct val="115000"/>
                        </a:lnSpc>
                        <a:spcBef>
                          <a:spcPts val="900"/>
                        </a:spcBef>
                        <a:spcAft>
                          <a:spcPts val="0"/>
                        </a:spcAft>
                        <a:buNone/>
                      </a:pPr>
                      <a:r>
                        <a:rPr b="1" lang="en-GB" sz="900"/>
                        <a:t>Sex_male</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r">
                        <a:lnSpc>
                          <a:spcPct val="115000"/>
                        </a:lnSpc>
                        <a:spcBef>
                          <a:spcPts val="900"/>
                        </a:spcBef>
                        <a:spcAft>
                          <a:spcPts val="0"/>
                        </a:spcAft>
                        <a:buNone/>
                      </a:pPr>
                      <a:r>
                        <a:rPr b="1" lang="en-GB" sz="900"/>
                        <a:t>Embarked_C</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r">
                        <a:lnSpc>
                          <a:spcPct val="115000"/>
                        </a:lnSpc>
                        <a:spcBef>
                          <a:spcPts val="900"/>
                        </a:spcBef>
                        <a:spcAft>
                          <a:spcPts val="0"/>
                        </a:spcAft>
                        <a:buNone/>
                      </a:pPr>
                      <a:r>
                        <a:rPr b="1" lang="en-GB" sz="900"/>
                        <a:t>Embarked_Q</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r">
                        <a:lnSpc>
                          <a:spcPct val="115000"/>
                        </a:lnSpc>
                        <a:spcBef>
                          <a:spcPts val="900"/>
                        </a:spcBef>
                        <a:spcAft>
                          <a:spcPts val="0"/>
                        </a:spcAft>
                        <a:buNone/>
                      </a:pPr>
                      <a:r>
                        <a:rPr b="1" lang="en-GB" sz="900"/>
                        <a:t>Embarked_S</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r>
              <a:tr h="496825">
                <a:tc>
                  <a:txBody>
                    <a:bodyPr/>
                    <a:lstStyle/>
                    <a:p>
                      <a:pPr indent="0" lvl="0" marL="0" rtl="0" algn="r">
                        <a:lnSpc>
                          <a:spcPct val="115000"/>
                        </a:lnSpc>
                        <a:spcBef>
                          <a:spcPts val="900"/>
                        </a:spcBef>
                        <a:spcAft>
                          <a:spcPts val="0"/>
                        </a:spcAft>
                        <a:buNone/>
                      </a:pPr>
                      <a:r>
                        <a:rPr b="1" lang="en-GB" sz="900"/>
                        <a:t>0</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3</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22.0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7.2500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96825">
                <a:tc>
                  <a:txBody>
                    <a:bodyPr/>
                    <a:lstStyle/>
                    <a:p>
                      <a:pPr indent="0" lvl="0" marL="0" rtl="0" algn="r">
                        <a:lnSpc>
                          <a:spcPct val="115000"/>
                        </a:lnSpc>
                        <a:spcBef>
                          <a:spcPts val="900"/>
                        </a:spcBef>
                        <a:spcAft>
                          <a:spcPts val="0"/>
                        </a:spcAft>
                        <a:buNone/>
                      </a:pPr>
                      <a:r>
                        <a:rPr b="1" lang="en-GB" sz="900"/>
                        <a:t>1</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38.0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71.2833</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96825">
                <a:tc>
                  <a:txBody>
                    <a:bodyPr/>
                    <a:lstStyle/>
                    <a:p>
                      <a:pPr indent="0" lvl="0" marL="0" rtl="0" algn="r">
                        <a:lnSpc>
                          <a:spcPct val="115000"/>
                        </a:lnSpc>
                        <a:spcBef>
                          <a:spcPts val="900"/>
                        </a:spcBef>
                        <a:spcAft>
                          <a:spcPts val="0"/>
                        </a:spcAft>
                        <a:buNone/>
                      </a:pPr>
                      <a:r>
                        <a:rPr b="1" lang="en-GB" sz="900"/>
                        <a:t>2</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3</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26.0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7.9250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96825">
                <a:tc>
                  <a:txBody>
                    <a:bodyPr/>
                    <a:lstStyle/>
                    <a:p>
                      <a:pPr indent="0" lvl="0" marL="0" rtl="0" algn="r">
                        <a:lnSpc>
                          <a:spcPct val="115000"/>
                        </a:lnSpc>
                        <a:spcBef>
                          <a:spcPts val="900"/>
                        </a:spcBef>
                        <a:spcAft>
                          <a:spcPts val="0"/>
                        </a:spcAft>
                        <a:buNone/>
                      </a:pPr>
                      <a:r>
                        <a:rPr b="1" lang="en-GB" sz="900"/>
                        <a:t>3</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35.0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53.1000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96825">
                <a:tc>
                  <a:txBody>
                    <a:bodyPr/>
                    <a:lstStyle/>
                    <a:p>
                      <a:pPr indent="0" lvl="0" marL="0" rtl="0" algn="r">
                        <a:lnSpc>
                          <a:spcPct val="115000"/>
                        </a:lnSpc>
                        <a:spcBef>
                          <a:spcPts val="900"/>
                        </a:spcBef>
                        <a:spcAft>
                          <a:spcPts val="0"/>
                        </a:spcAft>
                        <a:buNone/>
                      </a:pPr>
                      <a:r>
                        <a:rPr b="1" lang="en-GB" sz="900"/>
                        <a:t>4</a:t>
                      </a:r>
                      <a:endParaRPr b="1"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D9EEB"/>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3</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35.0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8.0500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0</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900"/>
                        </a:spcBef>
                        <a:spcAft>
                          <a:spcPts val="0"/>
                        </a:spcAft>
                        <a:buNone/>
                      </a:pPr>
                      <a:r>
                        <a:rPr lang="en-GB" sz="900"/>
                        <a:t>1</a:t>
                      </a:r>
                      <a:endParaRPr sz="900"/>
                    </a:p>
                  </a:txBody>
                  <a:tcPr marT="57150" marB="5715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28"/>
          <p:cNvSpPr/>
          <p:nvPr/>
        </p:nvSpPr>
        <p:spPr>
          <a:xfrm>
            <a:off x="2245175" y="796000"/>
            <a:ext cx="4908775" cy="714375"/>
          </a:xfrm>
          <a:prstGeom prst="flowChartInputOutput">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sz="2400" u="sng"/>
              <a:t>Algorithms used</a:t>
            </a:r>
            <a:endParaRPr b="1" sz="2400" u="sng"/>
          </a:p>
        </p:txBody>
      </p:sp>
      <p:sp>
        <p:nvSpPr>
          <p:cNvPr id="309" name="Google Shape;309;p28"/>
          <p:cNvSpPr/>
          <p:nvPr/>
        </p:nvSpPr>
        <p:spPr>
          <a:xfrm>
            <a:off x="826625" y="2847300"/>
            <a:ext cx="2163550" cy="1347100"/>
          </a:xfrm>
          <a:prstGeom prst="flowChartPredefinedProcess">
            <a:avLst/>
          </a:prstGeom>
          <a:solidFill>
            <a:srgbClr val="6D9EE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sz="1800"/>
              <a:t>Decision</a:t>
            </a:r>
            <a:endParaRPr b="1" sz="1800"/>
          </a:p>
          <a:p>
            <a:pPr indent="0" lvl="0" marL="0" rtl="0" algn="l">
              <a:spcBef>
                <a:spcPts val="0"/>
              </a:spcBef>
              <a:spcAft>
                <a:spcPts val="0"/>
              </a:spcAft>
              <a:buNone/>
            </a:pPr>
            <a:r>
              <a:rPr b="1" lang="en-GB" sz="1800"/>
              <a:t>tree</a:t>
            </a:r>
            <a:endParaRPr b="1" sz="1800"/>
          </a:p>
        </p:txBody>
      </p:sp>
      <p:sp>
        <p:nvSpPr>
          <p:cNvPr id="310" name="Google Shape;310;p28"/>
          <p:cNvSpPr/>
          <p:nvPr/>
        </p:nvSpPr>
        <p:spPr>
          <a:xfrm>
            <a:off x="5989850" y="2847300"/>
            <a:ext cx="2163550" cy="1347100"/>
          </a:xfrm>
          <a:prstGeom prst="flowChartPredefinedProcess">
            <a:avLst/>
          </a:prstGeom>
          <a:solidFill>
            <a:srgbClr val="6D9EE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sz="1700"/>
              <a:t>Random Forest Tree</a:t>
            </a:r>
            <a:endParaRPr b="1" sz="1700"/>
          </a:p>
        </p:txBody>
      </p:sp>
      <p:sp>
        <p:nvSpPr>
          <p:cNvPr id="311" name="Google Shape;311;p28"/>
          <p:cNvSpPr/>
          <p:nvPr/>
        </p:nvSpPr>
        <p:spPr>
          <a:xfrm>
            <a:off x="3449400" y="2847300"/>
            <a:ext cx="2163550" cy="1347100"/>
          </a:xfrm>
          <a:prstGeom prst="flowChartPredefinedProcess">
            <a:avLst/>
          </a:prstGeom>
          <a:solidFill>
            <a:srgbClr val="6D9EE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sz="1700"/>
              <a:t>Logistic Regression</a:t>
            </a:r>
            <a:endParaRPr b="1" sz="1700"/>
          </a:p>
        </p:txBody>
      </p:sp>
      <p:cxnSp>
        <p:nvCxnSpPr>
          <p:cNvPr id="312" name="Google Shape;312;p28"/>
          <p:cNvCxnSpPr>
            <a:stCxn id="308" idx="4"/>
            <a:endCxn id="309" idx="0"/>
          </p:cNvCxnSpPr>
          <p:nvPr/>
        </p:nvCxnSpPr>
        <p:spPr>
          <a:xfrm flipH="1">
            <a:off x="1908363" y="1510375"/>
            <a:ext cx="2791200" cy="1336800"/>
          </a:xfrm>
          <a:prstGeom prst="straightConnector1">
            <a:avLst/>
          </a:prstGeom>
          <a:noFill/>
          <a:ln cap="flat" cmpd="sng" w="9525">
            <a:solidFill>
              <a:schemeClr val="dk2"/>
            </a:solidFill>
            <a:prstDash val="solid"/>
            <a:round/>
            <a:headEnd len="med" w="med" type="none"/>
            <a:tailEnd len="med" w="med" type="triangle"/>
          </a:ln>
        </p:spPr>
      </p:cxnSp>
      <p:cxnSp>
        <p:nvCxnSpPr>
          <p:cNvPr id="313" name="Google Shape;313;p28"/>
          <p:cNvCxnSpPr>
            <a:stCxn id="308" idx="4"/>
            <a:endCxn id="311" idx="0"/>
          </p:cNvCxnSpPr>
          <p:nvPr/>
        </p:nvCxnSpPr>
        <p:spPr>
          <a:xfrm flipH="1">
            <a:off x="4531263" y="1510375"/>
            <a:ext cx="168300" cy="1336800"/>
          </a:xfrm>
          <a:prstGeom prst="straightConnector1">
            <a:avLst/>
          </a:prstGeom>
          <a:noFill/>
          <a:ln cap="flat" cmpd="sng" w="9525">
            <a:solidFill>
              <a:schemeClr val="dk2"/>
            </a:solidFill>
            <a:prstDash val="solid"/>
            <a:round/>
            <a:headEnd len="med" w="med" type="none"/>
            <a:tailEnd len="med" w="med" type="triangle"/>
          </a:ln>
        </p:spPr>
      </p:cxnSp>
      <p:cxnSp>
        <p:nvCxnSpPr>
          <p:cNvPr id="314" name="Google Shape;314;p28"/>
          <p:cNvCxnSpPr/>
          <p:nvPr/>
        </p:nvCxnSpPr>
        <p:spPr>
          <a:xfrm>
            <a:off x="4699585" y="1510375"/>
            <a:ext cx="2862900" cy="1336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29"/>
          <p:cNvSpPr txBox="1"/>
          <p:nvPr>
            <p:ph type="title"/>
          </p:nvPr>
        </p:nvSpPr>
        <p:spPr>
          <a:xfrm>
            <a:off x="1124025" y="3631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100" u="sng"/>
              <a:t>Decision Tree</a:t>
            </a:r>
            <a:endParaRPr sz="3100" u="sng"/>
          </a:p>
          <a:p>
            <a:pPr indent="0" lvl="0" marL="0" rtl="0" algn="l">
              <a:spcBef>
                <a:spcPts val="0"/>
              </a:spcBef>
              <a:spcAft>
                <a:spcPts val="0"/>
              </a:spcAft>
              <a:buNone/>
            </a:pPr>
            <a:r>
              <a:t/>
            </a:r>
            <a:endParaRPr/>
          </a:p>
        </p:txBody>
      </p:sp>
      <p:sp>
        <p:nvSpPr>
          <p:cNvPr id="320" name="Google Shape;320;p29"/>
          <p:cNvSpPr txBox="1"/>
          <p:nvPr/>
        </p:nvSpPr>
        <p:spPr>
          <a:xfrm>
            <a:off x="1479775" y="1571625"/>
            <a:ext cx="6510900" cy="2908500"/>
          </a:xfrm>
          <a:prstGeom prst="rect">
            <a:avLst/>
          </a:prstGeom>
          <a:noFill/>
          <a:ln>
            <a:noFill/>
          </a:ln>
        </p:spPr>
        <p:txBody>
          <a:bodyPr anchorCtr="0" anchor="t" bIns="91425" lIns="91425" spcFirstLastPara="1" rIns="91425" wrap="square" tIns="91425">
            <a:noAutofit/>
          </a:bodyPr>
          <a:lstStyle/>
          <a:p>
            <a:pPr indent="-349250" lvl="0" marL="457200" rtl="0" algn="l">
              <a:lnSpc>
                <a:spcPct val="100000"/>
              </a:lnSpc>
              <a:spcBef>
                <a:spcPts val="0"/>
              </a:spcBef>
              <a:spcAft>
                <a:spcPts val="0"/>
              </a:spcAft>
              <a:buClr>
                <a:srgbClr val="FFFFFF"/>
              </a:buClr>
              <a:buSzPts val="1900"/>
              <a:buFont typeface="Lato"/>
              <a:buChar char="●"/>
            </a:pPr>
            <a:r>
              <a:rPr lang="en-GB" sz="1550">
                <a:solidFill>
                  <a:srgbClr val="FFFFFF"/>
                </a:solidFill>
              </a:rPr>
              <a:t>Decision Tree Analysis is a general, predictive modelling tool that has applications spanning a number of different areas. In general, decision trees are constructed via an algorithmic approach that identifies ways to split a data set based on different conditions. </a:t>
            </a:r>
            <a:endParaRPr sz="1550">
              <a:solidFill>
                <a:srgbClr val="FFFFFF"/>
              </a:solidFill>
            </a:endParaRPr>
          </a:p>
          <a:p>
            <a:pPr indent="0" lvl="0" marL="0" rtl="0" algn="l">
              <a:lnSpc>
                <a:spcPct val="100000"/>
              </a:lnSpc>
              <a:spcBef>
                <a:spcPts val="0"/>
              </a:spcBef>
              <a:spcAft>
                <a:spcPts val="0"/>
              </a:spcAft>
              <a:buNone/>
            </a:pPr>
            <a:r>
              <a:t/>
            </a:r>
            <a:endParaRPr sz="1550">
              <a:solidFill>
                <a:srgbClr val="FFFFFF"/>
              </a:solidFill>
            </a:endParaRPr>
          </a:p>
          <a:p>
            <a:pPr indent="-327025" lvl="0" marL="457200" rtl="0" algn="l">
              <a:lnSpc>
                <a:spcPct val="100000"/>
              </a:lnSpc>
              <a:spcBef>
                <a:spcPts val="0"/>
              </a:spcBef>
              <a:spcAft>
                <a:spcPts val="0"/>
              </a:spcAft>
              <a:buClr>
                <a:srgbClr val="FFFFFF"/>
              </a:buClr>
              <a:buSzPts val="1550"/>
              <a:buChar char="●"/>
            </a:pPr>
            <a:r>
              <a:rPr lang="en-GB" sz="1550">
                <a:solidFill>
                  <a:srgbClr val="FFFFFF"/>
                </a:solidFill>
              </a:rPr>
              <a:t>Library:  Sklearn.tree</a:t>
            </a:r>
            <a:endParaRPr sz="1550">
              <a:solidFill>
                <a:srgbClr val="FFFFFF"/>
              </a:solidFill>
            </a:endParaRPr>
          </a:p>
          <a:p>
            <a:pPr indent="0" lvl="0" marL="0" rtl="0" algn="l">
              <a:lnSpc>
                <a:spcPct val="100000"/>
              </a:lnSpc>
              <a:spcBef>
                <a:spcPts val="0"/>
              </a:spcBef>
              <a:spcAft>
                <a:spcPts val="0"/>
              </a:spcAft>
              <a:buNone/>
            </a:pPr>
            <a:r>
              <a:t/>
            </a:r>
            <a:endParaRPr sz="1550">
              <a:solidFill>
                <a:srgbClr val="FFFFFF"/>
              </a:solidFill>
            </a:endParaRPr>
          </a:p>
          <a:p>
            <a:pPr indent="-327025" lvl="0" marL="457200" rtl="0" algn="l">
              <a:lnSpc>
                <a:spcPct val="100000"/>
              </a:lnSpc>
              <a:spcBef>
                <a:spcPts val="0"/>
              </a:spcBef>
              <a:spcAft>
                <a:spcPts val="0"/>
              </a:spcAft>
              <a:buClr>
                <a:srgbClr val="FFFFFF"/>
              </a:buClr>
              <a:buSzPts val="1550"/>
              <a:buChar char="●"/>
            </a:pPr>
            <a:r>
              <a:rPr lang="en-GB" sz="1550">
                <a:solidFill>
                  <a:srgbClr val="FFFFFF"/>
                </a:solidFill>
              </a:rPr>
              <a:t>Accuracy:</a:t>
            </a:r>
            <a:r>
              <a:rPr lang="en-GB" sz="1950">
                <a:solidFill>
                  <a:srgbClr val="FFFFFF"/>
                </a:solidFill>
              </a:rPr>
              <a:t> </a:t>
            </a:r>
            <a:r>
              <a:rPr lang="en-GB" sz="1450">
                <a:solidFill>
                  <a:srgbClr val="FFFFFF"/>
                </a:solidFill>
              </a:rPr>
              <a:t>0.7696629213483146</a:t>
            </a:r>
            <a:endParaRPr sz="1550">
              <a:solidFill>
                <a:srgbClr val="FFFFFF"/>
              </a:solidFill>
            </a:endParaRPr>
          </a:p>
          <a:p>
            <a:pPr indent="-327025" lvl="0" marL="457200" rtl="0" algn="l">
              <a:lnSpc>
                <a:spcPct val="100000"/>
              </a:lnSpc>
              <a:spcBef>
                <a:spcPts val="0"/>
              </a:spcBef>
              <a:spcAft>
                <a:spcPts val="0"/>
              </a:spcAft>
              <a:buClr>
                <a:srgbClr val="FFFFFF"/>
              </a:buClr>
              <a:buSzPts val="1550"/>
              <a:buChar char="●"/>
            </a:pPr>
            <a:r>
              <a:rPr lang="en-GB" sz="1550">
                <a:solidFill>
                  <a:srgbClr val="FFFFFF"/>
                </a:solidFill>
              </a:rPr>
              <a:t>Confusion matrix:</a:t>
            </a:r>
            <a:endParaRPr sz="1550">
              <a:solidFill>
                <a:srgbClr val="FFFFFF"/>
              </a:solidFill>
            </a:endParaRPr>
          </a:p>
          <a:p>
            <a:pPr indent="0" lvl="0" marL="457200" rtl="0" algn="l">
              <a:lnSpc>
                <a:spcPct val="100000"/>
              </a:lnSpc>
              <a:spcBef>
                <a:spcPts val="0"/>
              </a:spcBef>
              <a:spcAft>
                <a:spcPts val="0"/>
              </a:spcAft>
              <a:buNone/>
            </a:pPr>
            <a:r>
              <a:rPr lang="en-GB" sz="1450">
                <a:solidFill>
                  <a:srgbClr val="FFFFFF"/>
                </a:solidFill>
              </a:rPr>
              <a:t>[</a:t>
            </a:r>
            <a:r>
              <a:rPr lang="en-GB" sz="1850">
                <a:solidFill>
                  <a:srgbClr val="FFFFFF"/>
                </a:solidFill>
              </a:rPr>
              <a:t>[ 88   17]</a:t>
            </a:r>
            <a:endParaRPr sz="1850">
              <a:solidFill>
                <a:srgbClr val="FFFFFF"/>
              </a:solidFill>
            </a:endParaRPr>
          </a:p>
          <a:p>
            <a:pPr indent="0" lvl="0" marL="50800" marR="50800" rtl="0" algn="l">
              <a:lnSpc>
                <a:spcPct val="100000"/>
              </a:lnSpc>
              <a:spcBef>
                <a:spcPts val="0"/>
              </a:spcBef>
              <a:spcAft>
                <a:spcPts val="0"/>
              </a:spcAft>
              <a:buNone/>
            </a:pPr>
            <a:r>
              <a:rPr lang="en-GB" sz="1850">
                <a:solidFill>
                  <a:srgbClr val="FFFFFF"/>
                </a:solidFill>
              </a:rPr>
              <a:t>       [ 24   49 ] ]</a:t>
            </a:r>
            <a:endParaRPr sz="1850">
              <a:solidFill>
                <a:srgbClr val="FFFFFF"/>
              </a:solidFill>
            </a:endParaRPr>
          </a:p>
          <a:p>
            <a:pPr indent="0" lvl="0" marL="457200" rtl="0" algn="l">
              <a:spcBef>
                <a:spcPts val="0"/>
              </a:spcBef>
              <a:spcAft>
                <a:spcPts val="0"/>
              </a:spcAft>
              <a:buNone/>
            </a:pPr>
            <a:r>
              <a:t/>
            </a:r>
            <a:endParaRPr sz="1550">
              <a:solidFill>
                <a:srgbClr val="FFFFFF"/>
              </a:solidFill>
            </a:endParaRPr>
          </a:p>
          <a:p>
            <a:pPr indent="0" lvl="0" marL="457200" rtl="0" algn="l">
              <a:spcBef>
                <a:spcPts val="0"/>
              </a:spcBef>
              <a:spcAft>
                <a:spcPts val="0"/>
              </a:spcAft>
              <a:buNone/>
            </a:pPr>
            <a:r>
              <a:t/>
            </a:r>
            <a:endParaRPr sz="155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700" u="sng"/>
              <a:t>Logistic Regression</a:t>
            </a:r>
            <a:endParaRPr sz="2700" u="sng"/>
          </a:p>
        </p:txBody>
      </p:sp>
      <p:sp>
        <p:nvSpPr>
          <p:cNvPr id="326" name="Google Shape;326;p30"/>
          <p:cNvSpPr txBox="1"/>
          <p:nvPr/>
        </p:nvSpPr>
        <p:spPr>
          <a:xfrm>
            <a:off x="1602250" y="1418550"/>
            <a:ext cx="6255900" cy="32454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rgbClr val="FFFFFF"/>
              </a:buClr>
              <a:buSzPts val="1700"/>
              <a:buFont typeface="Lato"/>
              <a:buChar char="●"/>
            </a:pPr>
            <a:r>
              <a:rPr lang="en-GB" sz="1500">
                <a:solidFill>
                  <a:srgbClr val="FFFFFF"/>
                </a:solidFill>
                <a:latin typeface="Lato"/>
                <a:ea typeface="Lato"/>
                <a:cs typeface="Lato"/>
                <a:sym typeface="Lato"/>
              </a:rPr>
              <a:t>Logistic regression is a classification algorithm used to assign observations to a discrete set of classes. Unlike linear regression which outputs continuous number values, logistic regression transforms its output using the logistic sigmoid function to return a probability value which can then be mapped to two or more discrete classes.</a:t>
            </a:r>
            <a:endParaRPr sz="1500">
              <a:solidFill>
                <a:srgbClr val="FFFFFF"/>
              </a:solidFill>
              <a:latin typeface="Lato"/>
              <a:ea typeface="Lato"/>
              <a:cs typeface="Lato"/>
              <a:sym typeface="Lato"/>
            </a:endParaRPr>
          </a:p>
          <a:p>
            <a:pPr indent="-336550" lvl="0" marL="457200" rtl="0" algn="l">
              <a:spcBef>
                <a:spcPts val="0"/>
              </a:spcBef>
              <a:spcAft>
                <a:spcPts val="0"/>
              </a:spcAft>
              <a:buClr>
                <a:srgbClr val="FFFFFF"/>
              </a:buClr>
              <a:buSzPts val="1700"/>
              <a:buFont typeface="Lato"/>
              <a:buChar char="●"/>
            </a:pPr>
            <a:r>
              <a:rPr lang="en-GB" sz="1500">
                <a:solidFill>
                  <a:srgbClr val="FFFFFF"/>
                </a:solidFill>
                <a:latin typeface="Lato"/>
                <a:ea typeface="Lato"/>
                <a:cs typeface="Lato"/>
                <a:sym typeface="Lato"/>
              </a:rPr>
              <a:t>Library: sklearn.linear_model</a:t>
            </a:r>
            <a:br>
              <a:rPr lang="en-GB" sz="1500">
                <a:solidFill>
                  <a:srgbClr val="FFFFFF"/>
                </a:solidFill>
                <a:latin typeface="Lato"/>
                <a:ea typeface="Lato"/>
                <a:cs typeface="Lato"/>
                <a:sym typeface="Lato"/>
              </a:rPr>
            </a:br>
            <a:endParaRPr sz="1500">
              <a:solidFill>
                <a:srgbClr val="FFFFFF"/>
              </a:solidFill>
              <a:latin typeface="Lato"/>
              <a:ea typeface="Lato"/>
              <a:cs typeface="Lato"/>
              <a:sym typeface="Lato"/>
            </a:endParaRPr>
          </a:p>
          <a:p>
            <a:pPr indent="-323850" lvl="0" marL="457200" rtl="0" algn="l">
              <a:spcBef>
                <a:spcPts val="0"/>
              </a:spcBef>
              <a:spcAft>
                <a:spcPts val="0"/>
              </a:spcAft>
              <a:buClr>
                <a:srgbClr val="FFFFFF"/>
              </a:buClr>
              <a:buSzPts val="1500"/>
              <a:buFont typeface="Lato"/>
              <a:buChar char="●"/>
            </a:pPr>
            <a:r>
              <a:rPr lang="en-GB" sz="1500">
                <a:solidFill>
                  <a:srgbClr val="FFFFFF"/>
                </a:solidFill>
                <a:latin typeface="Lato"/>
                <a:ea typeface="Lato"/>
                <a:cs typeface="Lato"/>
                <a:sym typeface="Lato"/>
              </a:rPr>
              <a:t>Accuracy:</a:t>
            </a:r>
            <a:r>
              <a:rPr b="1" lang="en-GB" sz="1500">
                <a:solidFill>
                  <a:srgbClr val="FFFFFF"/>
                </a:solidFill>
                <a:latin typeface="Courier New"/>
                <a:ea typeface="Courier New"/>
                <a:cs typeface="Courier New"/>
                <a:sym typeface="Courier New"/>
              </a:rPr>
              <a:t>0.7191011235955056</a:t>
            </a:r>
            <a:endParaRPr b="1" sz="1900">
              <a:solidFill>
                <a:srgbClr val="FFFFFF"/>
              </a:solidFill>
              <a:latin typeface="Lato"/>
              <a:ea typeface="Lato"/>
              <a:cs typeface="Lato"/>
              <a:sym typeface="Lato"/>
            </a:endParaRPr>
          </a:p>
          <a:p>
            <a:pPr indent="-323850" lvl="0" marL="457200" rtl="0" algn="l">
              <a:spcBef>
                <a:spcPts val="0"/>
              </a:spcBef>
              <a:spcAft>
                <a:spcPts val="0"/>
              </a:spcAft>
              <a:buClr>
                <a:srgbClr val="FFFFFF"/>
              </a:buClr>
              <a:buSzPts val="1500"/>
              <a:buFont typeface="Lato"/>
              <a:buChar char="●"/>
            </a:pPr>
            <a:r>
              <a:rPr lang="en-GB" sz="1500">
                <a:solidFill>
                  <a:srgbClr val="FFFFFF"/>
                </a:solidFill>
                <a:latin typeface="Lato"/>
                <a:ea typeface="Lato"/>
                <a:cs typeface="Lato"/>
                <a:sym typeface="Lato"/>
              </a:rPr>
              <a:t>Confusion matrix:</a:t>
            </a:r>
            <a:endParaRPr sz="1500">
              <a:solidFill>
                <a:srgbClr val="FFFFFF"/>
              </a:solidFill>
              <a:latin typeface="Lato"/>
              <a:ea typeface="Lato"/>
              <a:cs typeface="Lato"/>
              <a:sym typeface="Lato"/>
            </a:endParaRPr>
          </a:p>
          <a:p>
            <a:pPr indent="0" lvl="0" marL="457200" rtl="0" algn="l">
              <a:spcBef>
                <a:spcPts val="0"/>
              </a:spcBef>
              <a:spcAft>
                <a:spcPts val="0"/>
              </a:spcAft>
              <a:buNone/>
            </a:pPr>
            <a:r>
              <a:rPr lang="en-GB" sz="1750">
                <a:solidFill>
                  <a:srgbClr val="FFFFFF"/>
                </a:solidFill>
              </a:rPr>
              <a:t>[[ 85  20]</a:t>
            </a:r>
            <a:endParaRPr sz="1750">
              <a:solidFill>
                <a:srgbClr val="FFFFFF"/>
              </a:solidFill>
            </a:endParaRPr>
          </a:p>
          <a:p>
            <a:pPr indent="0" lvl="0" marL="50800" marR="50800" rtl="0" algn="l">
              <a:lnSpc>
                <a:spcPct val="121000"/>
              </a:lnSpc>
              <a:spcBef>
                <a:spcPts val="0"/>
              </a:spcBef>
              <a:spcAft>
                <a:spcPts val="0"/>
              </a:spcAft>
              <a:buNone/>
            </a:pPr>
            <a:r>
              <a:rPr lang="en-GB" sz="1750">
                <a:solidFill>
                  <a:srgbClr val="FFFFFF"/>
                </a:solidFill>
              </a:rPr>
              <a:t>        [ 30  43 ]]</a:t>
            </a:r>
            <a:endParaRPr sz="1750">
              <a:solidFill>
                <a:srgbClr val="FFFFFF"/>
              </a:solidFill>
            </a:endParaRPr>
          </a:p>
          <a:p>
            <a:pPr indent="0" lvl="0" marL="457200" rtl="0" algn="l">
              <a:spcBef>
                <a:spcPts val="0"/>
              </a:spcBef>
              <a:spcAft>
                <a:spcPts val="0"/>
              </a:spcAft>
              <a:buNone/>
            </a:pPr>
            <a:r>
              <a:t/>
            </a:r>
            <a:endParaRPr sz="1500">
              <a:solidFill>
                <a:srgbClr val="FFFFFF"/>
              </a:solidFill>
              <a:latin typeface="Lato"/>
              <a:ea typeface="Lato"/>
              <a:cs typeface="Lato"/>
              <a:sym typeface="Lato"/>
            </a:endParaRPr>
          </a:p>
          <a:p>
            <a:pPr indent="0" lvl="0" marL="457200" rtl="0" algn="l">
              <a:spcBef>
                <a:spcPts val="0"/>
              </a:spcBef>
              <a:spcAft>
                <a:spcPts val="0"/>
              </a:spcAft>
              <a:buNone/>
            </a:pPr>
            <a:r>
              <a:t/>
            </a:r>
            <a:endParaRPr sz="1500">
              <a:solidFill>
                <a:srgbClr val="FFFFFF"/>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u="sng"/>
              <a:t>Random Forest Classifier</a:t>
            </a:r>
            <a:endParaRPr sz="2600" u="sng"/>
          </a:p>
        </p:txBody>
      </p:sp>
      <p:sp>
        <p:nvSpPr>
          <p:cNvPr id="332" name="Google Shape;332;p31"/>
          <p:cNvSpPr txBox="1"/>
          <p:nvPr/>
        </p:nvSpPr>
        <p:spPr>
          <a:xfrm>
            <a:off x="1530800" y="1449150"/>
            <a:ext cx="6347700" cy="30105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Lato"/>
              <a:buChar char="●"/>
            </a:pPr>
            <a:r>
              <a:rPr lang="en-GB" sz="1600">
                <a:solidFill>
                  <a:srgbClr val="FFFFFF"/>
                </a:solidFill>
                <a:latin typeface="Roboto"/>
                <a:ea typeface="Roboto"/>
                <a:cs typeface="Roboto"/>
                <a:sym typeface="Roboto"/>
              </a:rPr>
              <a:t>A random forest is a meta estimator that fits a number of decision tree classifiers on various sub-samples of the dataset and uses averaging to improve the predictive accuracy and control over-fitting.</a:t>
            </a:r>
            <a:endParaRPr sz="1600">
              <a:solidFill>
                <a:srgbClr val="FFFFFF"/>
              </a:solidFill>
              <a:latin typeface="Roboto"/>
              <a:ea typeface="Roboto"/>
              <a:cs typeface="Roboto"/>
              <a:sym typeface="Roboto"/>
            </a:endParaRPr>
          </a:p>
          <a:p>
            <a:pPr indent="-342900" lvl="0" marL="457200" rtl="0" algn="l">
              <a:spcBef>
                <a:spcPts val="0"/>
              </a:spcBef>
              <a:spcAft>
                <a:spcPts val="0"/>
              </a:spcAft>
              <a:buClr>
                <a:srgbClr val="FFFFFF"/>
              </a:buClr>
              <a:buSzPts val="1800"/>
              <a:buFont typeface="Lato"/>
              <a:buChar char="●"/>
            </a:pPr>
            <a:r>
              <a:rPr lang="en-GB" sz="1600">
                <a:solidFill>
                  <a:srgbClr val="FFFFFF"/>
                </a:solidFill>
                <a:latin typeface="Roboto"/>
                <a:ea typeface="Roboto"/>
                <a:cs typeface="Roboto"/>
                <a:sym typeface="Roboto"/>
              </a:rPr>
              <a:t>Library: sklearn.ensemble</a:t>
            </a:r>
            <a:br>
              <a:rPr lang="en-GB" sz="1600">
                <a:solidFill>
                  <a:srgbClr val="FFFFFF"/>
                </a:solidFill>
                <a:latin typeface="Roboto"/>
                <a:ea typeface="Roboto"/>
                <a:cs typeface="Roboto"/>
                <a:sym typeface="Roboto"/>
              </a:rPr>
            </a:br>
            <a:r>
              <a:rPr lang="en-GB" sz="1600">
                <a:solidFill>
                  <a:srgbClr val="FFFFFF"/>
                </a:solidFill>
                <a:latin typeface="Roboto"/>
                <a:ea typeface="Roboto"/>
                <a:cs typeface="Roboto"/>
                <a:sym typeface="Roboto"/>
              </a:rPr>
              <a:t> </a:t>
            </a:r>
            <a:endParaRPr sz="1600">
              <a:solidFill>
                <a:srgbClr val="FFFFFF"/>
              </a:solidFill>
              <a:latin typeface="Roboto"/>
              <a:ea typeface="Roboto"/>
              <a:cs typeface="Roboto"/>
              <a:sym typeface="Roboto"/>
            </a:endParaRPr>
          </a:p>
          <a:p>
            <a:pPr indent="-330200" lvl="0" marL="457200" rtl="0" algn="l">
              <a:spcBef>
                <a:spcPts val="0"/>
              </a:spcBef>
              <a:spcAft>
                <a:spcPts val="0"/>
              </a:spcAft>
              <a:buClr>
                <a:srgbClr val="FFFFFF"/>
              </a:buClr>
              <a:buSzPts val="1600"/>
              <a:buFont typeface="Roboto"/>
              <a:buChar char="●"/>
            </a:pPr>
            <a:r>
              <a:rPr lang="en-GB" sz="1600">
                <a:solidFill>
                  <a:srgbClr val="FFFFFF"/>
                </a:solidFill>
                <a:latin typeface="Roboto"/>
                <a:ea typeface="Roboto"/>
                <a:cs typeface="Roboto"/>
                <a:sym typeface="Roboto"/>
              </a:rPr>
              <a:t>Accuracy:  </a:t>
            </a:r>
            <a:r>
              <a:rPr lang="en-GB" sz="1550">
                <a:solidFill>
                  <a:srgbClr val="FFFFFF"/>
                </a:solidFill>
              </a:rPr>
              <a:t>0.792134831460674</a:t>
            </a:r>
            <a:endParaRPr sz="1600">
              <a:solidFill>
                <a:srgbClr val="FFFFFF"/>
              </a:solidFill>
              <a:latin typeface="Roboto"/>
              <a:ea typeface="Roboto"/>
              <a:cs typeface="Roboto"/>
              <a:sym typeface="Roboto"/>
            </a:endParaRPr>
          </a:p>
          <a:p>
            <a:pPr indent="-330200" lvl="0" marL="457200" rtl="0" algn="l">
              <a:spcBef>
                <a:spcPts val="0"/>
              </a:spcBef>
              <a:spcAft>
                <a:spcPts val="0"/>
              </a:spcAft>
              <a:buClr>
                <a:srgbClr val="FFFFFF"/>
              </a:buClr>
              <a:buSzPts val="1600"/>
              <a:buFont typeface="Roboto"/>
              <a:buChar char="●"/>
            </a:pPr>
            <a:r>
              <a:rPr lang="en-GB" sz="1600">
                <a:solidFill>
                  <a:srgbClr val="FFFFFF"/>
                </a:solidFill>
                <a:latin typeface="Roboto"/>
                <a:ea typeface="Roboto"/>
                <a:cs typeface="Roboto"/>
                <a:sym typeface="Roboto"/>
              </a:rPr>
              <a:t>Confusion matrix:</a:t>
            </a:r>
            <a:endParaRPr sz="1600">
              <a:solidFill>
                <a:srgbClr val="FFFFFF"/>
              </a:solidFill>
              <a:latin typeface="Roboto"/>
              <a:ea typeface="Roboto"/>
              <a:cs typeface="Roboto"/>
              <a:sym typeface="Roboto"/>
            </a:endParaRPr>
          </a:p>
          <a:p>
            <a:pPr indent="0" lvl="0" marL="457200" rtl="0" algn="l">
              <a:spcBef>
                <a:spcPts val="0"/>
              </a:spcBef>
              <a:spcAft>
                <a:spcPts val="0"/>
              </a:spcAft>
              <a:buNone/>
            </a:pPr>
            <a:r>
              <a:rPr lang="en-GB" sz="1550">
                <a:solidFill>
                  <a:srgbClr val="FFFFFF"/>
                </a:solidFill>
              </a:rPr>
              <a:t>[[ 92  13]</a:t>
            </a:r>
            <a:endParaRPr sz="1550">
              <a:solidFill>
                <a:srgbClr val="FFFFFF"/>
              </a:solidFill>
            </a:endParaRPr>
          </a:p>
          <a:p>
            <a:pPr indent="0" lvl="0" marL="50800" marR="50800" rtl="0" algn="l">
              <a:lnSpc>
                <a:spcPct val="121000"/>
              </a:lnSpc>
              <a:spcBef>
                <a:spcPts val="0"/>
              </a:spcBef>
              <a:spcAft>
                <a:spcPts val="0"/>
              </a:spcAft>
              <a:buNone/>
            </a:pPr>
            <a:r>
              <a:rPr lang="en-GB" sz="1550">
                <a:solidFill>
                  <a:srgbClr val="FFFFFF"/>
                </a:solidFill>
              </a:rPr>
              <a:t>        [  24  49 ]]</a:t>
            </a:r>
            <a:endParaRPr sz="1550">
              <a:solidFill>
                <a:srgbClr val="FFFFFF"/>
              </a:solidFill>
            </a:endParaRPr>
          </a:p>
          <a:p>
            <a:pPr indent="0" lvl="0" marL="457200" rtl="0" algn="l">
              <a:spcBef>
                <a:spcPts val="0"/>
              </a:spcBef>
              <a:spcAft>
                <a:spcPts val="0"/>
              </a:spcAft>
              <a:buNone/>
            </a:pPr>
            <a:r>
              <a:t/>
            </a:r>
            <a:endParaRPr sz="1600">
              <a:solidFill>
                <a:srgbClr val="FFFFFF"/>
              </a:solidFill>
              <a:latin typeface="Roboto"/>
              <a:ea typeface="Roboto"/>
              <a:cs typeface="Roboto"/>
              <a:sym typeface="Roboto"/>
            </a:endParaRPr>
          </a:p>
          <a:p>
            <a:pPr indent="0" lvl="0" marL="457200" rtl="0" algn="l">
              <a:spcBef>
                <a:spcPts val="0"/>
              </a:spcBef>
              <a:spcAft>
                <a:spcPts val="0"/>
              </a:spcAft>
              <a:buNone/>
            </a:pPr>
            <a:r>
              <a:t/>
            </a:r>
            <a:endParaRPr sz="1600">
              <a:solidFill>
                <a:srgbClr val="FFFFFF"/>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Experience and learning</a:t>
            </a:r>
            <a:endParaRPr u="sng"/>
          </a:p>
        </p:txBody>
      </p:sp>
      <p:sp>
        <p:nvSpPr>
          <p:cNvPr id="338" name="Google Shape;338;p32"/>
          <p:cNvSpPr txBox="1"/>
          <p:nvPr/>
        </p:nvSpPr>
        <p:spPr>
          <a:xfrm>
            <a:off x="1541000" y="1581825"/>
            <a:ext cx="5857800" cy="29595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rgbClr val="FFFFFF"/>
              </a:buClr>
              <a:buSzPts val="1600"/>
              <a:buFont typeface="Lato"/>
              <a:buChar char="●"/>
            </a:pPr>
            <a:r>
              <a:rPr lang="en-GB" sz="1600">
                <a:solidFill>
                  <a:srgbClr val="FFFFFF"/>
                </a:solidFill>
                <a:latin typeface="Lato"/>
                <a:ea typeface="Lato"/>
                <a:cs typeface="Lato"/>
                <a:sym typeface="Lato"/>
              </a:rPr>
              <a:t>Every algorithm gave different results.</a:t>
            </a:r>
            <a:endParaRPr sz="1600">
              <a:solidFill>
                <a:srgbClr val="FFFFFF"/>
              </a:solidFill>
              <a:latin typeface="Lato"/>
              <a:ea typeface="Lato"/>
              <a:cs typeface="Lato"/>
              <a:sym typeface="Lato"/>
            </a:endParaRPr>
          </a:p>
          <a:p>
            <a:pPr indent="-330200" lvl="0" marL="457200" rtl="0" algn="l">
              <a:lnSpc>
                <a:spcPct val="115000"/>
              </a:lnSpc>
              <a:spcBef>
                <a:spcPts val="0"/>
              </a:spcBef>
              <a:spcAft>
                <a:spcPts val="0"/>
              </a:spcAft>
              <a:buClr>
                <a:srgbClr val="FFFFFF"/>
              </a:buClr>
              <a:buSzPts val="1600"/>
              <a:buFont typeface="Lato"/>
              <a:buChar char="●"/>
            </a:pPr>
            <a:r>
              <a:rPr lang="en-GB" sz="1600">
                <a:solidFill>
                  <a:srgbClr val="FFFFFF"/>
                </a:solidFill>
                <a:latin typeface="Lato"/>
                <a:ea typeface="Lato"/>
                <a:cs typeface="Lato"/>
                <a:sym typeface="Lato"/>
              </a:rPr>
              <a:t>No algorithm can have 100% accuracy.</a:t>
            </a:r>
            <a:endParaRPr sz="1600">
              <a:solidFill>
                <a:srgbClr val="FFFFFF"/>
              </a:solidFill>
              <a:latin typeface="Lato"/>
              <a:ea typeface="Lato"/>
              <a:cs typeface="Lato"/>
              <a:sym typeface="Lato"/>
            </a:endParaRPr>
          </a:p>
          <a:p>
            <a:pPr indent="-330200" lvl="0" marL="457200" rtl="0" algn="l">
              <a:lnSpc>
                <a:spcPct val="115000"/>
              </a:lnSpc>
              <a:spcBef>
                <a:spcPts val="0"/>
              </a:spcBef>
              <a:spcAft>
                <a:spcPts val="0"/>
              </a:spcAft>
              <a:buClr>
                <a:srgbClr val="FFFFFF"/>
              </a:buClr>
              <a:buSzPts val="1600"/>
              <a:buFont typeface="Lato"/>
              <a:buChar char="●"/>
            </a:pPr>
            <a:r>
              <a:rPr lang="en-GB" sz="1600">
                <a:solidFill>
                  <a:srgbClr val="FFFFFF"/>
                </a:solidFill>
                <a:latin typeface="Lato"/>
                <a:ea typeface="Lato"/>
                <a:cs typeface="Lato"/>
                <a:sym typeface="Lato"/>
              </a:rPr>
              <a:t>Accuracy of a model can be determined by accuracy score and confusion matrix.</a:t>
            </a:r>
            <a:endParaRPr sz="1600">
              <a:solidFill>
                <a:srgbClr val="FFFFFF"/>
              </a:solidFill>
              <a:latin typeface="Lato"/>
              <a:ea typeface="Lato"/>
              <a:cs typeface="Lato"/>
              <a:sym typeface="Lato"/>
            </a:endParaRPr>
          </a:p>
          <a:p>
            <a:pPr indent="-330200" lvl="0" marL="457200" rtl="0" algn="l">
              <a:lnSpc>
                <a:spcPct val="115000"/>
              </a:lnSpc>
              <a:spcBef>
                <a:spcPts val="0"/>
              </a:spcBef>
              <a:spcAft>
                <a:spcPts val="0"/>
              </a:spcAft>
              <a:buClr>
                <a:srgbClr val="FFFFFF"/>
              </a:buClr>
              <a:buSzPts val="1600"/>
              <a:buFont typeface="Lato"/>
              <a:buChar char="●"/>
            </a:pPr>
            <a:r>
              <a:rPr lang="en-GB" sz="1600">
                <a:solidFill>
                  <a:srgbClr val="FFFFFF"/>
                </a:solidFill>
                <a:latin typeface="Lato"/>
                <a:ea typeface="Lato"/>
                <a:cs typeface="Lato"/>
                <a:sym typeface="Lato"/>
              </a:rPr>
              <a:t>Random forest classifier gave best accuracy score.</a:t>
            </a:r>
            <a:endParaRPr sz="1600">
              <a:solidFill>
                <a:srgbClr val="FFFFFF"/>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pic>
        <p:nvPicPr>
          <p:cNvPr id="343" name="Google Shape;343;p33"/>
          <p:cNvPicPr preferRelativeResize="0"/>
          <p:nvPr/>
        </p:nvPicPr>
        <p:blipFill>
          <a:blip r:embed="rId3">
            <a:alphaModFix/>
          </a:blip>
          <a:stretch>
            <a:fillRect/>
          </a:stretch>
        </p:blipFill>
        <p:spPr>
          <a:xfrm>
            <a:off x="162600" y="152738"/>
            <a:ext cx="5644250" cy="4838025"/>
          </a:xfrm>
          <a:prstGeom prst="rect">
            <a:avLst/>
          </a:prstGeom>
          <a:noFill/>
          <a:ln>
            <a:noFill/>
          </a:ln>
        </p:spPr>
      </p:pic>
      <p:pic>
        <p:nvPicPr>
          <p:cNvPr id="344" name="Google Shape;344;p33"/>
          <p:cNvPicPr preferRelativeResize="0"/>
          <p:nvPr/>
        </p:nvPicPr>
        <p:blipFill>
          <a:blip r:embed="rId4">
            <a:alphaModFix amt="76000"/>
          </a:blip>
          <a:stretch>
            <a:fillRect/>
          </a:stretch>
        </p:blipFill>
        <p:spPr>
          <a:xfrm>
            <a:off x="5449650" y="3439200"/>
            <a:ext cx="3275925" cy="1622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36" name="Google Shape;236;p18"/>
          <p:cNvSpPr txBox="1"/>
          <p:nvPr/>
        </p:nvSpPr>
        <p:spPr>
          <a:xfrm>
            <a:off x="571500" y="1683875"/>
            <a:ext cx="5878200" cy="3143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Lato"/>
              <a:buChar char="●"/>
            </a:pPr>
            <a:r>
              <a:rPr b="1" lang="en-GB" sz="1500">
                <a:solidFill>
                  <a:srgbClr val="FFFFFF"/>
                </a:solidFill>
                <a:latin typeface="Georgia"/>
                <a:ea typeface="Georgia"/>
                <a:cs typeface="Georgia"/>
                <a:sym typeface="Georgia"/>
              </a:rPr>
              <a:t>Titanic</a:t>
            </a:r>
            <a:r>
              <a:rPr lang="en-GB" sz="1500">
                <a:solidFill>
                  <a:srgbClr val="FFFFFF"/>
                </a:solidFill>
                <a:latin typeface="Georgia"/>
                <a:ea typeface="Georgia"/>
                <a:cs typeface="Georgia"/>
                <a:sym typeface="Georgia"/>
              </a:rPr>
              <a:t>, in full </a:t>
            </a:r>
            <a:r>
              <a:rPr b="1" lang="en-GB" sz="1500">
                <a:solidFill>
                  <a:srgbClr val="FFFFFF"/>
                </a:solidFill>
                <a:latin typeface="Georgia"/>
                <a:ea typeface="Georgia"/>
                <a:cs typeface="Georgia"/>
                <a:sym typeface="Georgia"/>
              </a:rPr>
              <a:t>Royal Mail Ship (RMS) Titanic</a:t>
            </a:r>
            <a:r>
              <a:rPr lang="en-GB" sz="1500">
                <a:solidFill>
                  <a:srgbClr val="FFFFFF"/>
                </a:solidFill>
                <a:latin typeface="Georgia"/>
                <a:ea typeface="Georgia"/>
                <a:cs typeface="Georgia"/>
                <a:sym typeface="Georgia"/>
              </a:rPr>
              <a:t>, British luxury </a:t>
            </a:r>
            <a:r>
              <a:rPr lang="en-GB" sz="1500">
                <a:solidFill>
                  <a:srgbClr val="FFFFFF"/>
                </a:solidFill>
                <a:uFill>
                  <a:noFill/>
                </a:uFill>
                <a:latin typeface="Georgia"/>
                <a:ea typeface="Georgia"/>
                <a:cs typeface="Georgia"/>
                <a:sym typeface="Georgia"/>
                <a:hlinkClick r:id="rId3"/>
              </a:rPr>
              <a:t>passenger liner</a:t>
            </a:r>
            <a:r>
              <a:rPr lang="en-GB" sz="1500">
                <a:solidFill>
                  <a:srgbClr val="FFFFFF"/>
                </a:solidFill>
                <a:latin typeface="Georgia"/>
                <a:ea typeface="Georgia"/>
                <a:cs typeface="Georgia"/>
                <a:sym typeface="Georgia"/>
              </a:rPr>
              <a:t> that sank on April 14–15, 1912, during its maiden voyage, en route to </a:t>
            </a:r>
            <a:r>
              <a:rPr lang="en-GB" sz="1500">
                <a:solidFill>
                  <a:srgbClr val="FFFFFF"/>
                </a:solidFill>
                <a:uFill>
                  <a:noFill/>
                </a:uFill>
                <a:latin typeface="Georgia"/>
                <a:ea typeface="Georgia"/>
                <a:cs typeface="Georgia"/>
                <a:sym typeface="Georgia"/>
                <a:hlinkClick r:id="rId4"/>
              </a:rPr>
              <a:t>New York City</a:t>
            </a:r>
            <a:r>
              <a:rPr lang="en-GB" sz="1500">
                <a:solidFill>
                  <a:srgbClr val="FFFFFF"/>
                </a:solidFill>
                <a:latin typeface="Georgia"/>
                <a:ea typeface="Georgia"/>
                <a:cs typeface="Georgia"/>
                <a:sym typeface="Georgia"/>
              </a:rPr>
              <a:t> from </a:t>
            </a:r>
            <a:r>
              <a:rPr lang="en-GB" sz="1500">
                <a:solidFill>
                  <a:srgbClr val="FFFFFF"/>
                </a:solidFill>
                <a:uFill>
                  <a:noFill/>
                </a:uFill>
                <a:latin typeface="Georgia"/>
                <a:ea typeface="Georgia"/>
                <a:cs typeface="Georgia"/>
                <a:sym typeface="Georgia"/>
                <a:hlinkClick r:id="rId5"/>
              </a:rPr>
              <a:t>Southampton</a:t>
            </a:r>
            <a:r>
              <a:rPr lang="en-GB" sz="1500">
                <a:solidFill>
                  <a:srgbClr val="FFFFFF"/>
                </a:solidFill>
                <a:latin typeface="Georgia"/>
                <a:ea typeface="Georgia"/>
                <a:cs typeface="Georgia"/>
                <a:sym typeface="Georgia"/>
              </a:rPr>
              <a:t>, </a:t>
            </a:r>
            <a:r>
              <a:rPr lang="en-GB" sz="1500">
                <a:solidFill>
                  <a:srgbClr val="FFFFFF"/>
                </a:solidFill>
                <a:uFill>
                  <a:noFill/>
                </a:uFill>
                <a:latin typeface="Georgia"/>
                <a:ea typeface="Georgia"/>
                <a:cs typeface="Georgia"/>
                <a:sym typeface="Georgia"/>
                <a:hlinkClick r:id="rId6"/>
              </a:rPr>
              <a:t>England</a:t>
            </a:r>
            <a:r>
              <a:rPr lang="en-GB" sz="1500">
                <a:solidFill>
                  <a:srgbClr val="FFFFFF"/>
                </a:solidFill>
                <a:latin typeface="Georgia"/>
                <a:ea typeface="Georgia"/>
                <a:cs typeface="Georgia"/>
                <a:sym typeface="Georgia"/>
              </a:rPr>
              <a:t>, killing about 1,500 passengers and </a:t>
            </a:r>
            <a:r>
              <a:rPr lang="en-GB" sz="1500">
                <a:solidFill>
                  <a:srgbClr val="FFFFFF"/>
                </a:solidFill>
                <a:uFill>
                  <a:noFill/>
                </a:uFill>
                <a:latin typeface="Georgia"/>
                <a:ea typeface="Georgia"/>
                <a:cs typeface="Georgia"/>
                <a:sym typeface="Georgia"/>
                <a:hlinkClick r:id="rId7"/>
              </a:rPr>
              <a:t>ship</a:t>
            </a:r>
            <a:r>
              <a:rPr lang="en-GB" sz="1500">
                <a:solidFill>
                  <a:srgbClr val="FFFFFF"/>
                </a:solidFill>
                <a:latin typeface="Georgia"/>
                <a:ea typeface="Georgia"/>
                <a:cs typeface="Georgia"/>
                <a:sym typeface="Georgia"/>
              </a:rPr>
              <a:t> personnel. One of the most famous tragedies in modern history.</a:t>
            </a:r>
            <a:endParaRPr sz="1500">
              <a:solidFill>
                <a:srgbClr val="FFFFFF"/>
              </a:solidFill>
              <a:latin typeface="Georgia"/>
              <a:ea typeface="Georgia"/>
              <a:cs typeface="Georgia"/>
              <a:sym typeface="Georgia"/>
            </a:endParaRPr>
          </a:p>
          <a:p>
            <a:pPr indent="-323850" lvl="0" marL="457200" rtl="0" algn="l">
              <a:spcBef>
                <a:spcPts val="0"/>
              </a:spcBef>
              <a:spcAft>
                <a:spcPts val="0"/>
              </a:spcAft>
              <a:buClr>
                <a:srgbClr val="FFFFFF"/>
              </a:buClr>
              <a:buSzPts val="1500"/>
              <a:buFont typeface="Georgia"/>
              <a:buChar char="●"/>
            </a:pPr>
            <a:r>
              <a:rPr lang="en-GB" sz="1500">
                <a:solidFill>
                  <a:srgbClr val="FFFFFF"/>
                </a:solidFill>
                <a:latin typeface="Georgia"/>
                <a:ea typeface="Georgia"/>
                <a:cs typeface="Georgia"/>
                <a:sym typeface="Georgia"/>
              </a:rPr>
              <a:t>In this project we will be analysing Titanic dataset and try to predict what factors affect the probability of surviving the mishap.</a:t>
            </a:r>
            <a:endParaRPr sz="1500">
              <a:solidFill>
                <a:srgbClr val="FFFFFF"/>
              </a:solidFill>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42" name="Google Shape;242;p19"/>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3" name="Google Shape;243;p19"/>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450">
                <a:solidFill>
                  <a:srgbClr val="FFFFFF"/>
                </a:solidFill>
                <a:latin typeface="Arial"/>
                <a:ea typeface="Arial"/>
                <a:cs typeface="Arial"/>
                <a:sym typeface="Arial"/>
              </a:rPr>
              <a:t>The train.csv file contains data for 891 of the real Titanic passengers. Each row represents one person. The columns describe different attributes about the person including whether they survived ,their age,sex,fare they paid,passenger class,parent child ratio and no. of siblings.</a:t>
            </a:r>
            <a:endParaRPr sz="1700">
              <a:solidFill>
                <a:srgbClr val="FFFFFF"/>
              </a:solidFill>
            </a:endParaRPr>
          </a:p>
        </p:txBody>
      </p:sp>
      <p:sp>
        <p:nvSpPr>
          <p:cNvPr id="244" name="Google Shape;244;p19"/>
          <p:cNvSpPr txBox="1"/>
          <p:nvPr/>
        </p:nvSpPr>
        <p:spPr>
          <a:xfrm>
            <a:off x="1297500" y="346733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5" name="Google Shape;245;p19"/>
          <p:cNvSpPr txBox="1"/>
          <p:nvPr>
            <p:ph idx="1" type="body"/>
          </p:nvPr>
        </p:nvSpPr>
        <p:spPr>
          <a:xfrm>
            <a:off x="2030400" y="35259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500">
                <a:solidFill>
                  <a:srgbClr val="FFFFFF"/>
                </a:solidFill>
              </a:rPr>
              <a:t>We need to prepare a model in order to make predictions on whether person survived or not,considering the features that greatly impact the probability of surviving.</a:t>
            </a:r>
            <a:endParaRPr sz="15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Software used</a:t>
            </a:r>
            <a:endParaRPr/>
          </a:p>
        </p:txBody>
      </p:sp>
      <p:sp>
        <p:nvSpPr>
          <p:cNvPr id="251" name="Google Shape;251;p20"/>
          <p:cNvSpPr txBox="1"/>
          <p:nvPr>
            <p:ph idx="1" type="body"/>
          </p:nvPr>
        </p:nvSpPr>
        <p:spPr>
          <a:xfrm>
            <a:off x="1297500" y="1561425"/>
            <a:ext cx="7038900" cy="32556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6D9EEB"/>
              </a:buClr>
              <a:buSzPts val="2200"/>
              <a:buChar char="●"/>
            </a:pPr>
            <a:r>
              <a:rPr lang="en-GB" sz="2200">
                <a:solidFill>
                  <a:srgbClr val="6D9EEB"/>
                </a:solidFill>
              </a:rPr>
              <a:t>Text editor</a:t>
            </a:r>
            <a:br>
              <a:rPr lang="en-GB" sz="2200">
                <a:solidFill>
                  <a:srgbClr val="6D9EEB"/>
                </a:solidFill>
              </a:rPr>
            </a:br>
            <a:r>
              <a:rPr lang="en-GB" sz="1800">
                <a:solidFill>
                  <a:srgbClr val="FFFFFF"/>
                </a:solidFill>
              </a:rPr>
              <a:t>Jupyter notebook 5.7.4</a:t>
            </a:r>
            <a:br>
              <a:rPr lang="en-GB" sz="1800">
                <a:solidFill>
                  <a:srgbClr val="FFFFFF"/>
                </a:solidFill>
              </a:rPr>
            </a:br>
            <a:endParaRPr sz="1800">
              <a:solidFill>
                <a:srgbClr val="FFFFFF"/>
              </a:solidFill>
            </a:endParaRPr>
          </a:p>
          <a:p>
            <a:pPr indent="-355600" lvl="0" marL="457200" rtl="0" algn="l">
              <a:spcBef>
                <a:spcPts val="0"/>
              </a:spcBef>
              <a:spcAft>
                <a:spcPts val="0"/>
              </a:spcAft>
              <a:buClr>
                <a:srgbClr val="6D9EEB"/>
              </a:buClr>
              <a:buSzPts val="2000"/>
              <a:buChar char="●"/>
            </a:pPr>
            <a:r>
              <a:rPr lang="en-GB" sz="2000">
                <a:solidFill>
                  <a:srgbClr val="6D9EEB"/>
                </a:solidFill>
              </a:rPr>
              <a:t>Libraries Required</a:t>
            </a:r>
            <a:br>
              <a:rPr lang="en-GB" sz="2000">
                <a:solidFill>
                  <a:srgbClr val="6D9EEB"/>
                </a:solidFill>
              </a:rPr>
            </a:br>
            <a:r>
              <a:rPr lang="en-GB" sz="1700">
                <a:solidFill>
                  <a:srgbClr val="FFFFFF"/>
                </a:solidFill>
              </a:rPr>
              <a:t>Numpy</a:t>
            </a:r>
            <a:br>
              <a:rPr lang="en-GB" sz="1700">
                <a:solidFill>
                  <a:srgbClr val="FFFFFF"/>
                </a:solidFill>
              </a:rPr>
            </a:br>
            <a:r>
              <a:rPr lang="en-GB" sz="1700">
                <a:solidFill>
                  <a:srgbClr val="FFFFFF"/>
                </a:solidFill>
              </a:rPr>
              <a:t>Pandas</a:t>
            </a:r>
            <a:br>
              <a:rPr lang="en-GB" sz="1700">
                <a:solidFill>
                  <a:srgbClr val="FFFFFF"/>
                </a:solidFill>
              </a:rPr>
            </a:br>
            <a:r>
              <a:rPr lang="en-GB" sz="1700">
                <a:solidFill>
                  <a:srgbClr val="FFFFFF"/>
                </a:solidFill>
              </a:rPr>
              <a:t>Matplotlib</a:t>
            </a:r>
            <a:br>
              <a:rPr lang="en-GB" sz="1700">
                <a:solidFill>
                  <a:srgbClr val="FFFFFF"/>
                </a:solidFill>
              </a:rPr>
            </a:br>
            <a:r>
              <a:rPr lang="en-GB" sz="1700">
                <a:solidFill>
                  <a:srgbClr val="FFFFFF"/>
                </a:solidFill>
              </a:rPr>
              <a:t>Scikit learn</a:t>
            </a:r>
            <a:endParaRPr sz="17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pic>
        <p:nvPicPr>
          <p:cNvPr descr="offset_comp_267026.jpg" id="256" name="Google Shape;256;p21"/>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57" name="Google Shape;257;p21"/>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58" name="Google Shape;258;p21"/>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59" name="Google Shape;259;p21"/>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
        <p:nvSpPr>
          <p:cNvPr id="260" name="Google Shape;260;p21"/>
          <p:cNvSpPr txBox="1"/>
          <p:nvPr/>
        </p:nvSpPr>
        <p:spPr>
          <a:xfrm>
            <a:off x="826625" y="2194150"/>
            <a:ext cx="5878200" cy="68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graphicFrame>
        <p:nvGraphicFramePr>
          <p:cNvPr id="261" name="Google Shape;261;p21"/>
          <p:cNvGraphicFramePr/>
          <p:nvPr/>
        </p:nvGraphicFramePr>
        <p:xfrm>
          <a:off x="193225" y="1696225"/>
          <a:ext cx="3000000" cy="3000000"/>
        </p:xfrm>
        <a:graphic>
          <a:graphicData uri="http://schemas.openxmlformats.org/drawingml/2006/table">
            <a:tbl>
              <a:tblPr>
                <a:noFill/>
                <a:tableStyleId>{0DFE95B8-3548-4885-B0B3-BA624762B6CC}</a:tableStyleId>
              </a:tblPr>
              <a:tblGrid>
                <a:gridCol w="314300"/>
                <a:gridCol w="714375"/>
                <a:gridCol w="725950"/>
                <a:gridCol w="501425"/>
                <a:gridCol w="1741050"/>
                <a:gridCol w="714350"/>
                <a:gridCol w="415700"/>
                <a:gridCol w="502100"/>
                <a:gridCol w="593275"/>
                <a:gridCol w="772225"/>
                <a:gridCol w="434725"/>
                <a:gridCol w="521200"/>
                <a:gridCol w="678950"/>
              </a:tblGrid>
              <a:tr h="486525">
                <a:tc>
                  <a:txBody>
                    <a:bodyPr/>
                    <a:lstStyle/>
                    <a:p>
                      <a:pPr indent="0" lvl="0" marL="0" rtl="0" algn="l">
                        <a:spcBef>
                          <a:spcPts val="0"/>
                        </a:spcBef>
                        <a:spcAft>
                          <a:spcPts val="0"/>
                        </a:spcAft>
                        <a:buNone/>
                      </a:pPr>
                      <a:r>
                        <a:t/>
                      </a:r>
                      <a:endParaRPr b="1"/>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PassengerId</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Survived</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Pclass</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Name</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Sex</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Age</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SibSp</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Parch</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Ticket</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Fare</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Cabin</a:t>
                      </a:r>
                      <a:endParaRPr b="1" sz="900" u="sng"/>
                    </a:p>
                  </a:txBody>
                  <a:tcPr marT="57150" marB="57150" marR="57150" marL="57150" anchor="ctr">
                    <a:solidFill>
                      <a:srgbClr val="C9DAF8"/>
                    </a:solidFill>
                  </a:tcPr>
                </a:tc>
                <a:tc>
                  <a:txBody>
                    <a:bodyPr/>
                    <a:lstStyle/>
                    <a:p>
                      <a:pPr indent="0" lvl="0" marL="0" rtl="0" algn="r">
                        <a:lnSpc>
                          <a:spcPct val="115000"/>
                        </a:lnSpc>
                        <a:spcBef>
                          <a:spcPts val="900"/>
                        </a:spcBef>
                        <a:spcAft>
                          <a:spcPts val="0"/>
                        </a:spcAft>
                        <a:buNone/>
                      </a:pPr>
                      <a:r>
                        <a:rPr b="1" lang="en-GB" sz="900" u="sng"/>
                        <a:t>Embarked</a:t>
                      </a:r>
                      <a:endParaRPr b="1" sz="900" u="sng"/>
                    </a:p>
                  </a:txBody>
                  <a:tcPr marT="57150" marB="57150" marR="57150" marL="57150" anchor="ctr">
                    <a:solidFill>
                      <a:srgbClr val="C9DAF8"/>
                    </a:solidFill>
                  </a:tcPr>
                </a:tc>
              </a:tr>
              <a:tr h="486525">
                <a:tc>
                  <a:txBody>
                    <a:bodyPr/>
                    <a:lstStyle/>
                    <a:p>
                      <a:pPr indent="0" lvl="0" marL="0" rtl="0" algn="r">
                        <a:lnSpc>
                          <a:spcPct val="115000"/>
                        </a:lnSpc>
                        <a:spcBef>
                          <a:spcPts val="900"/>
                        </a:spcBef>
                        <a:spcAft>
                          <a:spcPts val="0"/>
                        </a:spcAft>
                        <a:buNone/>
                      </a:pPr>
                      <a:r>
                        <a:rPr b="1" lang="en-GB" sz="900"/>
                        <a:t>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1</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3</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Braund, Mr. Owen Harris</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male</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22.0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1</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A/5 21171</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7.2500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NaN</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S</a:t>
                      </a:r>
                      <a:endParaRPr b="1" sz="900"/>
                    </a:p>
                  </a:txBody>
                  <a:tcPr marT="57150" marB="57150" marR="57150" marL="57150" anchor="ctr">
                    <a:solidFill>
                      <a:srgbClr val="C9DAF8"/>
                    </a:solidFill>
                  </a:tcPr>
                </a:tc>
              </a:tr>
              <a:tr h="486525">
                <a:tc>
                  <a:txBody>
                    <a:bodyPr/>
                    <a:lstStyle/>
                    <a:p>
                      <a:pPr indent="0" lvl="0" marL="0" rtl="0" algn="r">
                        <a:lnSpc>
                          <a:spcPct val="115000"/>
                        </a:lnSpc>
                        <a:spcBef>
                          <a:spcPts val="900"/>
                        </a:spcBef>
                        <a:spcAft>
                          <a:spcPts val="0"/>
                        </a:spcAft>
                        <a:buNone/>
                      </a:pPr>
                      <a:r>
                        <a:rPr b="1" lang="en-GB" sz="900"/>
                        <a:t>1</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2</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1</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1</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Cumings, Mrs. John Bradley (Florence Briggs Th...</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female</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38.0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1</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PC 17599</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71.2833</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C85</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C</a:t>
                      </a:r>
                      <a:endParaRPr b="1" sz="900"/>
                    </a:p>
                  </a:txBody>
                  <a:tcPr marT="57150" marB="57150" marR="57150" marL="57150" anchor="ctr">
                    <a:solidFill>
                      <a:srgbClr val="C9DAF8"/>
                    </a:solidFill>
                  </a:tcPr>
                </a:tc>
              </a:tr>
              <a:tr h="1288950">
                <a:tc>
                  <a:txBody>
                    <a:bodyPr/>
                    <a:lstStyle/>
                    <a:p>
                      <a:pPr indent="0" lvl="0" marL="0" rtl="0" algn="r">
                        <a:lnSpc>
                          <a:spcPct val="115000"/>
                        </a:lnSpc>
                        <a:spcBef>
                          <a:spcPts val="900"/>
                        </a:spcBef>
                        <a:spcAft>
                          <a:spcPts val="0"/>
                        </a:spcAft>
                        <a:buNone/>
                      </a:pPr>
                      <a:r>
                        <a:rPr b="1" lang="en-GB" sz="900"/>
                        <a:t>2</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3</a:t>
                      </a:r>
                      <a:endParaRPr b="1" sz="900"/>
                    </a:p>
                  </a:txBody>
                  <a:tcPr marT="57150" marB="57150" marR="57150" marL="57150" anchor="ctr">
                    <a:lnB cap="flat" cmpd="sng" w="9525">
                      <a:solidFill>
                        <a:srgbClr val="FFFFFF"/>
                      </a:solidFill>
                      <a:prstDash val="solid"/>
                      <a:round/>
                      <a:headEnd len="sm" w="sm" type="none"/>
                      <a:tailEnd len="sm" w="sm" type="none"/>
                    </a:lnB>
                    <a:solidFill>
                      <a:srgbClr val="C9DAF8"/>
                    </a:solidFill>
                  </a:tcPr>
                </a:tc>
                <a:tc>
                  <a:txBody>
                    <a:bodyPr/>
                    <a:lstStyle/>
                    <a:p>
                      <a:pPr indent="0" lvl="0" marL="0" rtl="0" algn="l">
                        <a:lnSpc>
                          <a:spcPct val="115000"/>
                        </a:lnSpc>
                        <a:spcBef>
                          <a:spcPts val="900"/>
                        </a:spcBef>
                        <a:spcAft>
                          <a:spcPts val="0"/>
                        </a:spcAft>
                        <a:buNone/>
                      </a:pPr>
                      <a:r>
                        <a:rPr b="1" lang="en-GB" sz="900"/>
                        <a:t>1</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3</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Heikkinen, Miss. Laina</a:t>
                      </a:r>
                      <a:endParaRPr b="1" sz="11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female</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26.0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STON/O2. 3101282</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7.9250</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NaN</a:t>
                      </a:r>
                      <a:endParaRPr b="1" sz="900"/>
                    </a:p>
                  </a:txBody>
                  <a:tcPr marT="57150" marB="57150" marR="57150" marL="57150" anchor="ctr">
                    <a:solidFill>
                      <a:srgbClr val="C9DAF8"/>
                    </a:solidFill>
                  </a:tcPr>
                </a:tc>
                <a:tc>
                  <a:txBody>
                    <a:bodyPr/>
                    <a:lstStyle/>
                    <a:p>
                      <a:pPr indent="0" lvl="0" marL="0" rtl="0" algn="l">
                        <a:lnSpc>
                          <a:spcPct val="115000"/>
                        </a:lnSpc>
                        <a:spcBef>
                          <a:spcPts val="900"/>
                        </a:spcBef>
                        <a:spcAft>
                          <a:spcPts val="0"/>
                        </a:spcAft>
                        <a:buNone/>
                      </a:pPr>
                      <a:r>
                        <a:rPr b="1" lang="en-GB" sz="900"/>
                        <a:t>S</a:t>
                      </a:r>
                      <a:endParaRPr b="1" sz="900"/>
                    </a:p>
                  </a:txBody>
                  <a:tcPr marT="57150" marB="57150" marR="57150" marL="57150" anchor="ctr">
                    <a:solidFill>
                      <a:srgbClr val="C9DAF8"/>
                    </a:solidFill>
                  </a:tcPr>
                </a:tc>
              </a:tr>
            </a:tbl>
          </a:graphicData>
        </a:graphic>
      </p:graphicFrame>
      <p:sp>
        <p:nvSpPr>
          <p:cNvPr id="262" name="Google Shape;262;p21"/>
          <p:cNvSpPr txBox="1"/>
          <p:nvPr/>
        </p:nvSpPr>
        <p:spPr>
          <a:xfrm>
            <a:off x="2449275" y="826625"/>
            <a:ext cx="5878200" cy="68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600">
                <a:solidFill>
                  <a:srgbClr val="FFFFFF"/>
                </a:solidFill>
                <a:latin typeface="Lato"/>
                <a:ea typeface="Lato"/>
                <a:cs typeface="Lato"/>
                <a:sym typeface="Lato"/>
              </a:rPr>
              <a:t>PREVIEW OF DATASET</a:t>
            </a:r>
            <a:endParaRPr sz="2600">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999999"/>
        </a:solidFill>
      </p:bgPr>
    </p:bg>
    <p:spTree>
      <p:nvGrpSpPr>
        <p:cNvPr id="266" name="Shape 266"/>
        <p:cNvGrpSpPr/>
        <p:nvPr/>
      </p:nvGrpSpPr>
      <p:grpSpPr>
        <a:xfrm>
          <a:off x="0" y="0"/>
          <a:ext cx="0" cy="0"/>
          <a:chOff x="0" y="0"/>
          <a:chExt cx="0" cy="0"/>
        </a:xfrm>
      </p:grpSpPr>
      <p:sp>
        <p:nvSpPr>
          <p:cNvPr id="267" name="Google Shape;267;p2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DATA VISUALISATION</a:t>
            </a:r>
            <a:endParaRPr/>
          </a:p>
        </p:txBody>
      </p:sp>
      <p:pic>
        <p:nvPicPr>
          <p:cNvPr descr="offset_comp_442889_edtied2.jpg" id="268" name="Google Shape;268;p22"/>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pic>
        <p:nvPicPr>
          <p:cNvPr id="269" name="Google Shape;269;p22"/>
          <p:cNvPicPr preferRelativeResize="0"/>
          <p:nvPr/>
        </p:nvPicPr>
        <p:blipFill>
          <a:blip r:embed="rId4">
            <a:alphaModFix/>
          </a:blip>
          <a:stretch>
            <a:fillRect/>
          </a:stretch>
        </p:blipFill>
        <p:spPr>
          <a:xfrm>
            <a:off x="152400" y="1592925"/>
            <a:ext cx="3776675" cy="2913725"/>
          </a:xfrm>
          <a:prstGeom prst="rect">
            <a:avLst/>
          </a:prstGeom>
          <a:noFill/>
          <a:ln>
            <a:noFill/>
          </a:ln>
        </p:spPr>
      </p:pic>
      <p:pic>
        <p:nvPicPr>
          <p:cNvPr id="270" name="Google Shape;270;p22"/>
          <p:cNvPicPr preferRelativeResize="0"/>
          <p:nvPr/>
        </p:nvPicPr>
        <p:blipFill>
          <a:blip r:embed="rId5">
            <a:alphaModFix/>
          </a:blip>
          <a:stretch>
            <a:fillRect/>
          </a:stretch>
        </p:blipFill>
        <p:spPr>
          <a:xfrm>
            <a:off x="4214125" y="1683875"/>
            <a:ext cx="4144075" cy="2691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23"/>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t>Persona 02</a:t>
            </a:r>
            <a:endParaRPr sz="1000"/>
          </a:p>
        </p:txBody>
      </p:sp>
      <p:sp>
        <p:nvSpPr>
          <p:cNvPr id="276" name="Google Shape;276;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DATA PROCESSING</a:t>
            </a:r>
            <a:endParaRPr/>
          </a:p>
        </p:txBody>
      </p:sp>
      <p:sp>
        <p:nvSpPr>
          <p:cNvPr id="277" name="Google Shape;277;p23"/>
          <p:cNvSpPr txBox="1"/>
          <p:nvPr>
            <p:ph idx="1" type="body"/>
          </p:nvPr>
        </p:nvSpPr>
        <p:spPr>
          <a:xfrm>
            <a:off x="1297500" y="1567550"/>
            <a:ext cx="5609700" cy="31371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sz="1600">
                <a:solidFill>
                  <a:srgbClr val="FFFFFF"/>
                </a:solidFill>
              </a:rPr>
              <a:t>FIRSTLY decide the target column(i.e. Survived)</a:t>
            </a:r>
            <a:endParaRPr sz="1600">
              <a:solidFill>
                <a:srgbClr val="FFFFFF"/>
              </a:solidFill>
            </a:endParaRPr>
          </a:p>
          <a:p>
            <a:pPr indent="-330200" lvl="0" marL="457200" rtl="0" algn="l">
              <a:spcBef>
                <a:spcPts val="0"/>
              </a:spcBef>
              <a:spcAft>
                <a:spcPts val="0"/>
              </a:spcAft>
              <a:buSzPts val="1600"/>
              <a:buChar char="●"/>
            </a:pPr>
            <a:r>
              <a:rPr lang="en-GB" sz="1600">
                <a:solidFill>
                  <a:srgbClr val="FFFFFF"/>
                </a:solidFill>
              </a:rPr>
              <a:t> analyse data types and data shape and change it according to requirements.</a:t>
            </a:r>
            <a:endParaRPr sz="1600">
              <a:solidFill>
                <a:srgbClr val="FFFFFF"/>
              </a:solidFill>
            </a:endParaRPr>
          </a:p>
          <a:p>
            <a:pPr indent="-330200" lvl="0" marL="457200" rtl="0" algn="l">
              <a:spcBef>
                <a:spcPts val="0"/>
              </a:spcBef>
              <a:spcAft>
                <a:spcPts val="0"/>
              </a:spcAft>
              <a:buClr>
                <a:srgbClr val="FFFFFF"/>
              </a:buClr>
              <a:buSzPts val="1600"/>
              <a:buChar char="●"/>
            </a:pPr>
            <a:r>
              <a:rPr lang="en-GB" sz="1600">
                <a:solidFill>
                  <a:srgbClr val="FFFFFF"/>
                </a:solidFill>
              </a:rPr>
              <a:t>Identify columns with null values.</a:t>
            </a:r>
            <a:endParaRPr sz="1600">
              <a:solidFill>
                <a:srgbClr val="FFFFFF"/>
              </a:solidFill>
            </a:endParaRPr>
          </a:p>
          <a:p>
            <a:pPr indent="-330200" lvl="0" marL="457200" rtl="0" algn="l">
              <a:spcBef>
                <a:spcPts val="0"/>
              </a:spcBef>
              <a:spcAft>
                <a:spcPts val="0"/>
              </a:spcAft>
              <a:buClr>
                <a:srgbClr val="FFFFFF"/>
              </a:buClr>
              <a:buSzPts val="1600"/>
              <a:buChar char="●"/>
            </a:pPr>
            <a:r>
              <a:rPr lang="en-GB" sz="1600">
                <a:solidFill>
                  <a:srgbClr val="FFFFFF"/>
                </a:solidFill>
              </a:rPr>
              <a:t>Assign null values with mean,median, mode or use dropna function.</a:t>
            </a:r>
            <a:br>
              <a:rPr lang="en-GB" sz="1600">
                <a:solidFill>
                  <a:srgbClr val="FFFFFF"/>
                </a:solidFill>
              </a:rPr>
            </a:br>
            <a:r>
              <a:rPr lang="en-GB" sz="1600">
                <a:solidFill>
                  <a:srgbClr val="FFFFFF"/>
                </a:solidFill>
              </a:rPr>
              <a:t>(Age,Cabin,Embarked columns possess null values).</a:t>
            </a:r>
            <a:endParaRPr sz="1600">
              <a:solidFill>
                <a:srgbClr val="FFFFFF"/>
              </a:solidFill>
            </a:endParaRPr>
          </a:p>
          <a:p>
            <a:pPr indent="-330200" lvl="0" marL="457200" rtl="0" algn="l">
              <a:spcBef>
                <a:spcPts val="0"/>
              </a:spcBef>
              <a:spcAft>
                <a:spcPts val="0"/>
              </a:spcAft>
              <a:buClr>
                <a:srgbClr val="FFFFFF"/>
              </a:buClr>
              <a:buSzPts val="1600"/>
              <a:buChar char="●"/>
            </a:pPr>
            <a:r>
              <a:rPr lang="en-GB" sz="1600">
                <a:solidFill>
                  <a:srgbClr val="FFFFFF"/>
                </a:solidFill>
              </a:rPr>
              <a:t>Find the no. of unique values in of features.</a:t>
            </a:r>
            <a:endParaRPr sz="1600">
              <a:solidFill>
                <a:srgbClr val="FFFFFF"/>
              </a:solidFill>
            </a:endParaRPr>
          </a:p>
          <a:p>
            <a:pPr indent="0" lvl="0" marL="457200" rtl="0" algn="l">
              <a:spcBef>
                <a:spcPts val="1600"/>
              </a:spcBef>
              <a:spcAft>
                <a:spcPts val="0"/>
              </a:spcAft>
              <a:buNone/>
            </a:pPr>
            <a:r>
              <a:t/>
            </a:r>
            <a:endParaRPr>
              <a:solidFill>
                <a:srgbClr val="FFFFFF"/>
              </a:solidFill>
            </a:endParaRPr>
          </a:p>
          <a:p>
            <a:pPr indent="0" lvl="0" marL="457200" rtl="0" algn="l">
              <a:spcBef>
                <a:spcPts val="1600"/>
              </a:spcBef>
              <a:spcAft>
                <a:spcPts val="1600"/>
              </a:spcAft>
              <a:buNone/>
            </a:pPr>
            <a:r>
              <a:t/>
            </a:r>
            <a:endParaRPr>
              <a:solidFill>
                <a:srgbClr val="FFFFFF"/>
              </a:solidFill>
            </a:endParaRPr>
          </a:p>
        </p:txBody>
      </p:sp>
      <p:pic>
        <p:nvPicPr>
          <p:cNvPr descr="offset_comp_267026.jpg" id="278" name="Google Shape;278;p23"/>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Feature Selection</a:t>
            </a:r>
            <a:endParaRPr/>
          </a:p>
        </p:txBody>
      </p:sp>
      <p:sp>
        <p:nvSpPr>
          <p:cNvPr id="284" name="Google Shape;284;p24"/>
          <p:cNvSpPr txBox="1"/>
          <p:nvPr>
            <p:ph idx="1" type="body"/>
          </p:nvPr>
        </p:nvSpPr>
        <p:spPr>
          <a:xfrm>
            <a:off x="1297500" y="1567550"/>
            <a:ext cx="7038900" cy="1107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Arial"/>
              <a:buChar char="●"/>
            </a:pPr>
            <a:r>
              <a:rPr lang="en-GB" sz="1400">
                <a:solidFill>
                  <a:srgbClr val="FFFFFF"/>
                </a:solidFill>
                <a:latin typeface="Arial"/>
                <a:ea typeface="Arial"/>
                <a:cs typeface="Arial"/>
                <a:sym typeface="Arial"/>
              </a:rPr>
              <a:t>For feature selection in our model we are utilising correlation matrix ,also we can find probability of surviving using group by function.</a:t>
            </a:r>
            <a:endParaRPr sz="1400">
              <a:solidFill>
                <a:srgbClr val="FFFFFF"/>
              </a:solidFill>
              <a:latin typeface="Arial"/>
              <a:ea typeface="Arial"/>
              <a:cs typeface="Arial"/>
              <a:sym typeface="Arial"/>
            </a:endParaRPr>
          </a:p>
          <a:p>
            <a:pPr indent="-317500" lvl="0" marL="457200" rtl="0" algn="l">
              <a:spcBef>
                <a:spcPts val="0"/>
              </a:spcBef>
              <a:spcAft>
                <a:spcPts val="0"/>
              </a:spcAft>
              <a:buClr>
                <a:srgbClr val="FFFFFF"/>
              </a:buClr>
              <a:buSzPts val="1400"/>
              <a:buFont typeface="Arial"/>
              <a:buChar char="●"/>
            </a:pPr>
            <a:r>
              <a:rPr lang="en-GB" sz="1400">
                <a:solidFill>
                  <a:srgbClr val="FFFFFF"/>
                </a:solidFill>
                <a:latin typeface="Arial"/>
                <a:ea typeface="Arial"/>
                <a:cs typeface="Arial"/>
                <a:sym typeface="Arial"/>
              </a:rPr>
              <a:t>A </a:t>
            </a:r>
            <a:r>
              <a:rPr b="1" lang="en-GB" sz="1400">
                <a:solidFill>
                  <a:srgbClr val="FFFFFF"/>
                </a:solidFill>
                <a:latin typeface="Arial"/>
                <a:ea typeface="Arial"/>
                <a:cs typeface="Arial"/>
                <a:sym typeface="Arial"/>
              </a:rPr>
              <a:t>correlation matrix</a:t>
            </a:r>
            <a:r>
              <a:rPr lang="en-GB" sz="1400">
                <a:solidFill>
                  <a:srgbClr val="FFFFFF"/>
                </a:solidFill>
                <a:latin typeface="Arial"/>
                <a:ea typeface="Arial"/>
                <a:cs typeface="Arial"/>
                <a:sym typeface="Arial"/>
              </a:rPr>
              <a:t> is a table showing </a:t>
            </a:r>
            <a:r>
              <a:rPr b="1" lang="en-GB" sz="1400">
                <a:solidFill>
                  <a:srgbClr val="FFFFFF"/>
                </a:solidFill>
                <a:latin typeface="Arial"/>
                <a:ea typeface="Arial"/>
                <a:cs typeface="Arial"/>
                <a:sym typeface="Arial"/>
              </a:rPr>
              <a:t>correlation</a:t>
            </a:r>
            <a:r>
              <a:rPr lang="en-GB" sz="1400">
                <a:solidFill>
                  <a:srgbClr val="FFFFFF"/>
                </a:solidFill>
                <a:latin typeface="Arial"/>
                <a:ea typeface="Arial"/>
                <a:cs typeface="Arial"/>
                <a:sym typeface="Arial"/>
              </a:rPr>
              <a:t> coefficients between variables. Each cell in the table shows the </a:t>
            </a:r>
            <a:r>
              <a:rPr b="1" lang="en-GB" sz="1400">
                <a:solidFill>
                  <a:srgbClr val="FFFFFF"/>
                </a:solidFill>
                <a:latin typeface="Arial"/>
                <a:ea typeface="Arial"/>
                <a:cs typeface="Arial"/>
                <a:sym typeface="Arial"/>
              </a:rPr>
              <a:t>correlation</a:t>
            </a:r>
            <a:r>
              <a:rPr lang="en-GB" sz="1400">
                <a:solidFill>
                  <a:srgbClr val="FFFFFF"/>
                </a:solidFill>
                <a:latin typeface="Arial"/>
                <a:ea typeface="Arial"/>
                <a:cs typeface="Arial"/>
                <a:sym typeface="Arial"/>
              </a:rPr>
              <a:t> between two variables.</a:t>
            </a:r>
            <a:endParaRPr sz="1400">
              <a:solidFill>
                <a:srgbClr val="FFFFFF"/>
              </a:solidFill>
              <a:latin typeface="Arial"/>
              <a:ea typeface="Arial"/>
              <a:cs typeface="Arial"/>
              <a:sym typeface="Arial"/>
            </a:endParaRPr>
          </a:p>
          <a:p>
            <a:pPr indent="-317500" lvl="0" marL="457200" rtl="0" algn="l">
              <a:spcBef>
                <a:spcPts val="0"/>
              </a:spcBef>
              <a:spcAft>
                <a:spcPts val="0"/>
              </a:spcAft>
              <a:buClr>
                <a:srgbClr val="FFFFFF"/>
              </a:buClr>
              <a:buSzPts val="1400"/>
              <a:buFont typeface="Arial"/>
              <a:buChar char="●"/>
            </a:pPr>
            <a:r>
              <a:rPr lang="en-GB" sz="1400">
                <a:solidFill>
                  <a:srgbClr val="FFFFFF"/>
                </a:solidFill>
                <a:latin typeface="Arial"/>
                <a:ea typeface="Arial"/>
                <a:cs typeface="Arial"/>
                <a:sym typeface="Arial"/>
              </a:rPr>
              <a:t>Due to lower coefficients of parch,passenger-id,SibSp we neglect these features.</a:t>
            </a:r>
            <a:endParaRPr sz="1400">
              <a:solidFill>
                <a:srgbClr val="FFFFFF"/>
              </a:solidFill>
              <a:latin typeface="Arial"/>
              <a:ea typeface="Arial"/>
              <a:cs typeface="Arial"/>
              <a:sym typeface="Arial"/>
            </a:endParaRPr>
          </a:p>
        </p:txBody>
      </p:sp>
      <p:sp>
        <p:nvSpPr>
          <p:cNvPr id="285" name="Google Shape;285;p24"/>
          <p:cNvSpPr txBox="1"/>
          <p:nvPr/>
        </p:nvSpPr>
        <p:spPr>
          <a:xfrm>
            <a:off x="1816550" y="2674550"/>
            <a:ext cx="4653600" cy="1520700"/>
          </a:xfrm>
          <a:prstGeom prst="rect">
            <a:avLst/>
          </a:prstGeom>
          <a:noFill/>
          <a:ln>
            <a:noFill/>
          </a:ln>
        </p:spPr>
        <p:txBody>
          <a:bodyPr anchorCtr="0" anchor="t" bIns="91425" lIns="91425" spcFirstLastPara="1" rIns="91425" wrap="square" tIns="91425">
            <a:noAutofit/>
          </a:bodyPr>
          <a:lstStyle/>
          <a:p>
            <a:pPr indent="-311150" lvl="0" marL="292100" rtl="0" algn="l">
              <a:lnSpc>
                <a:spcPct val="115000"/>
              </a:lnSpc>
              <a:spcBef>
                <a:spcPts val="3200"/>
              </a:spcBef>
              <a:spcAft>
                <a:spcPts val="0"/>
              </a:spcAft>
              <a:buClr>
                <a:srgbClr val="FFFFFF"/>
              </a:buClr>
              <a:buSzPts val="1300"/>
              <a:buFont typeface="Georgia"/>
              <a:buChar char="●"/>
            </a:pPr>
            <a:r>
              <a:rPr lang="en-GB" sz="1300">
                <a:solidFill>
                  <a:srgbClr val="FFFFFF"/>
                </a:solidFill>
                <a:latin typeface="Georgia"/>
                <a:ea typeface="Georgia"/>
                <a:cs typeface="Georgia"/>
                <a:sym typeface="Georgia"/>
              </a:rPr>
              <a:t>A value closer to 0 implies weaker correlation (exact 0 implying no correlation)</a:t>
            </a:r>
            <a:endParaRPr sz="1300">
              <a:solidFill>
                <a:srgbClr val="FFFFFF"/>
              </a:solidFill>
              <a:latin typeface="Georgia"/>
              <a:ea typeface="Georgia"/>
              <a:cs typeface="Georgia"/>
              <a:sym typeface="Georgia"/>
            </a:endParaRPr>
          </a:p>
          <a:p>
            <a:pPr indent="-311150" lvl="0" marL="292100" rtl="0" algn="l">
              <a:lnSpc>
                <a:spcPct val="115000"/>
              </a:lnSpc>
              <a:spcBef>
                <a:spcPts val="0"/>
              </a:spcBef>
              <a:spcAft>
                <a:spcPts val="0"/>
              </a:spcAft>
              <a:buClr>
                <a:srgbClr val="FFFFFF"/>
              </a:buClr>
              <a:buSzPts val="1300"/>
              <a:buFont typeface="Georgia"/>
              <a:buChar char="●"/>
            </a:pPr>
            <a:r>
              <a:rPr lang="en-GB" sz="1300">
                <a:solidFill>
                  <a:srgbClr val="FFFFFF"/>
                </a:solidFill>
                <a:latin typeface="Georgia"/>
                <a:ea typeface="Georgia"/>
                <a:cs typeface="Georgia"/>
                <a:sym typeface="Georgia"/>
              </a:rPr>
              <a:t>A value closer to 1 implies stronger positive correlation</a:t>
            </a:r>
            <a:endParaRPr sz="1300">
              <a:solidFill>
                <a:srgbClr val="FFFFFF"/>
              </a:solidFill>
              <a:latin typeface="Georgia"/>
              <a:ea typeface="Georgia"/>
              <a:cs typeface="Georgia"/>
              <a:sym typeface="Georgia"/>
            </a:endParaRPr>
          </a:p>
          <a:p>
            <a:pPr indent="-311150" lvl="0" marL="292100" rtl="0" algn="l">
              <a:lnSpc>
                <a:spcPct val="115000"/>
              </a:lnSpc>
              <a:spcBef>
                <a:spcPts val="0"/>
              </a:spcBef>
              <a:spcAft>
                <a:spcPts val="0"/>
              </a:spcAft>
              <a:buClr>
                <a:srgbClr val="FFFFFF"/>
              </a:buClr>
              <a:buSzPts val="1300"/>
              <a:buFont typeface="Georgia"/>
              <a:buChar char="●"/>
            </a:pPr>
            <a:r>
              <a:rPr lang="en-GB" sz="1300">
                <a:solidFill>
                  <a:srgbClr val="FFFFFF"/>
                </a:solidFill>
                <a:latin typeface="Georgia"/>
                <a:ea typeface="Georgia"/>
                <a:cs typeface="Georgia"/>
                <a:sym typeface="Georgia"/>
              </a:rPr>
              <a:t>A value closer to -1 implies stronger negative correlation</a:t>
            </a:r>
            <a:endParaRPr sz="13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700">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Correlation Matrix obtained</a:t>
            </a:r>
            <a:endParaRPr/>
          </a:p>
        </p:txBody>
      </p:sp>
      <p:graphicFrame>
        <p:nvGraphicFramePr>
          <p:cNvPr id="291" name="Google Shape;291;p25"/>
          <p:cNvGraphicFramePr/>
          <p:nvPr/>
        </p:nvGraphicFramePr>
        <p:xfrm>
          <a:off x="152400" y="1356625"/>
          <a:ext cx="3000000" cy="3000000"/>
        </p:xfrm>
        <a:graphic>
          <a:graphicData uri="http://schemas.openxmlformats.org/drawingml/2006/table">
            <a:tbl>
              <a:tblPr>
                <a:noFill/>
                <a:tableStyleId>{0DFE95B8-3548-4885-B0B3-BA624762B6CC}</a:tableStyleId>
              </a:tblPr>
              <a:tblGrid>
                <a:gridCol w="1257625"/>
                <a:gridCol w="1104525"/>
                <a:gridCol w="1192750"/>
                <a:gridCol w="1039650"/>
                <a:gridCol w="1039650"/>
                <a:gridCol w="1039650"/>
                <a:gridCol w="1039650"/>
                <a:gridCol w="1039650"/>
              </a:tblGrid>
              <a:tr h="238125">
                <a:tc>
                  <a:txBody>
                    <a:bodyPr/>
                    <a:lstStyle/>
                    <a:p>
                      <a:pPr indent="0" lvl="0" marL="0" rtl="0" algn="l">
                        <a:spcBef>
                          <a:spcPts val="0"/>
                        </a:spcBef>
                        <a:spcAft>
                          <a:spcPts val="0"/>
                        </a:spcAft>
                        <a:buNone/>
                      </a:pPr>
                      <a:r>
                        <a:t/>
                      </a:r>
                      <a:endParaRPr b="1" i="1" u="sng"/>
                    </a:p>
                  </a:txBody>
                  <a:tcPr marT="57150" marB="57150" marR="57150" marL="57150" anchor="ctr">
                    <a:solidFill>
                      <a:srgbClr val="6D9EEB"/>
                    </a:solidFill>
                  </a:tcPr>
                </a:tc>
                <a:tc>
                  <a:txBody>
                    <a:bodyPr/>
                    <a:lstStyle/>
                    <a:p>
                      <a:pPr indent="0" lvl="0" marL="0" rtl="0" algn="r">
                        <a:lnSpc>
                          <a:spcPct val="115000"/>
                        </a:lnSpc>
                        <a:spcBef>
                          <a:spcPts val="900"/>
                        </a:spcBef>
                        <a:spcAft>
                          <a:spcPts val="0"/>
                        </a:spcAft>
                        <a:buNone/>
                      </a:pPr>
                      <a:r>
                        <a:rPr b="1" i="1" lang="en-GB" sz="900" u="sng"/>
                        <a:t>PassengerId</a:t>
                      </a:r>
                      <a:endParaRPr b="1" i="1" sz="900" u="sng"/>
                    </a:p>
                  </a:txBody>
                  <a:tcPr marT="57150" marB="57150" marR="57150" marL="57150" anchor="ctr">
                    <a:solidFill>
                      <a:srgbClr val="6D9EEB"/>
                    </a:solidFill>
                  </a:tcPr>
                </a:tc>
                <a:tc>
                  <a:txBody>
                    <a:bodyPr/>
                    <a:lstStyle/>
                    <a:p>
                      <a:pPr indent="0" lvl="0" marL="0" rtl="0" algn="r">
                        <a:lnSpc>
                          <a:spcPct val="115000"/>
                        </a:lnSpc>
                        <a:spcBef>
                          <a:spcPts val="900"/>
                        </a:spcBef>
                        <a:spcAft>
                          <a:spcPts val="0"/>
                        </a:spcAft>
                        <a:buNone/>
                      </a:pPr>
                      <a:r>
                        <a:rPr b="1" i="1" lang="en-GB" sz="900" u="sng"/>
                        <a:t>Survived</a:t>
                      </a:r>
                      <a:endParaRPr b="1" i="1" sz="900" u="sng"/>
                    </a:p>
                  </a:txBody>
                  <a:tcPr marT="57150" marB="57150" marR="57150" marL="57150" anchor="ctr">
                    <a:solidFill>
                      <a:srgbClr val="6D9EEB"/>
                    </a:solidFill>
                  </a:tcPr>
                </a:tc>
                <a:tc>
                  <a:txBody>
                    <a:bodyPr/>
                    <a:lstStyle/>
                    <a:p>
                      <a:pPr indent="0" lvl="0" marL="0" rtl="0" algn="r">
                        <a:lnSpc>
                          <a:spcPct val="115000"/>
                        </a:lnSpc>
                        <a:spcBef>
                          <a:spcPts val="900"/>
                        </a:spcBef>
                        <a:spcAft>
                          <a:spcPts val="0"/>
                        </a:spcAft>
                        <a:buNone/>
                      </a:pPr>
                      <a:r>
                        <a:rPr b="1" i="1" lang="en-GB" sz="900" u="sng"/>
                        <a:t>Pclass</a:t>
                      </a:r>
                      <a:endParaRPr b="1" i="1" sz="900" u="sng"/>
                    </a:p>
                  </a:txBody>
                  <a:tcPr marT="57150" marB="57150" marR="57150" marL="57150" anchor="ctr">
                    <a:solidFill>
                      <a:srgbClr val="6D9EEB"/>
                    </a:solidFill>
                  </a:tcPr>
                </a:tc>
                <a:tc>
                  <a:txBody>
                    <a:bodyPr/>
                    <a:lstStyle/>
                    <a:p>
                      <a:pPr indent="0" lvl="0" marL="0" rtl="0" algn="r">
                        <a:lnSpc>
                          <a:spcPct val="115000"/>
                        </a:lnSpc>
                        <a:spcBef>
                          <a:spcPts val="900"/>
                        </a:spcBef>
                        <a:spcAft>
                          <a:spcPts val="0"/>
                        </a:spcAft>
                        <a:buNone/>
                      </a:pPr>
                      <a:r>
                        <a:rPr b="1" i="1" lang="en-GB" sz="900" u="sng"/>
                        <a:t>Age</a:t>
                      </a:r>
                      <a:endParaRPr b="1" i="1" sz="900" u="sng"/>
                    </a:p>
                  </a:txBody>
                  <a:tcPr marT="57150" marB="57150" marR="57150" marL="57150" anchor="ctr">
                    <a:solidFill>
                      <a:srgbClr val="6D9EEB"/>
                    </a:solidFill>
                  </a:tcPr>
                </a:tc>
                <a:tc>
                  <a:txBody>
                    <a:bodyPr/>
                    <a:lstStyle/>
                    <a:p>
                      <a:pPr indent="0" lvl="0" marL="0" rtl="0" algn="r">
                        <a:lnSpc>
                          <a:spcPct val="115000"/>
                        </a:lnSpc>
                        <a:spcBef>
                          <a:spcPts val="900"/>
                        </a:spcBef>
                        <a:spcAft>
                          <a:spcPts val="0"/>
                        </a:spcAft>
                        <a:buNone/>
                      </a:pPr>
                      <a:r>
                        <a:rPr b="1" i="1" lang="en-GB" sz="900" u="sng"/>
                        <a:t>SibSp</a:t>
                      </a:r>
                      <a:endParaRPr b="1" i="1" sz="900" u="sng"/>
                    </a:p>
                  </a:txBody>
                  <a:tcPr marT="57150" marB="57150" marR="57150" marL="57150" anchor="ctr">
                    <a:solidFill>
                      <a:srgbClr val="6D9EEB"/>
                    </a:solidFill>
                  </a:tcPr>
                </a:tc>
                <a:tc>
                  <a:txBody>
                    <a:bodyPr/>
                    <a:lstStyle/>
                    <a:p>
                      <a:pPr indent="0" lvl="0" marL="0" rtl="0" algn="r">
                        <a:lnSpc>
                          <a:spcPct val="115000"/>
                        </a:lnSpc>
                        <a:spcBef>
                          <a:spcPts val="900"/>
                        </a:spcBef>
                        <a:spcAft>
                          <a:spcPts val="0"/>
                        </a:spcAft>
                        <a:buNone/>
                      </a:pPr>
                      <a:r>
                        <a:rPr b="1" i="1" lang="en-GB" sz="900" u="sng"/>
                        <a:t>Parch</a:t>
                      </a:r>
                      <a:endParaRPr b="1" i="1" sz="900" u="sng"/>
                    </a:p>
                  </a:txBody>
                  <a:tcPr marT="57150" marB="57150" marR="57150" marL="57150" anchor="ctr">
                    <a:solidFill>
                      <a:srgbClr val="6D9EEB"/>
                    </a:solidFill>
                  </a:tcPr>
                </a:tc>
                <a:tc>
                  <a:txBody>
                    <a:bodyPr/>
                    <a:lstStyle/>
                    <a:p>
                      <a:pPr indent="0" lvl="0" marL="0" rtl="0" algn="r">
                        <a:lnSpc>
                          <a:spcPct val="115000"/>
                        </a:lnSpc>
                        <a:spcBef>
                          <a:spcPts val="900"/>
                        </a:spcBef>
                        <a:spcAft>
                          <a:spcPts val="0"/>
                        </a:spcAft>
                        <a:buNone/>
                      </a:pPr>
                      <a:r>
                        <a:rPr b="1" i="1" lang="en-GB" sz="900" u="sng"/>
                        <a:t>Fare</a:t>
                      </a:r>
                      <a:endParaRPr b="1" i="1" sz="900" u="sng"/>
                    </a:p>
                  </a:txBody>
                  <a:tcPr marT="57150" marB="57150" marR="57150" marL="57150" anchor="ctr">
                    <a:solidFill>
                      <a:srgbClr val="6D9EEB"/>
                    </a:solidFill>
                  </a:tcPr>
                </a:tc>
              </a:tr>
              <a:tr h="247650">
                <a:tc>
                  <a:txBody>
                    <a:bodyPr/>
                    <a:lstStyle/>
                    <a:p>
                      <a:pPr indent="0" lvl="0" marL="0" rtl="0" algn="r">
                        <a:lnSpc>
                          <a:spcPct val="115000"/>
                        </a:lnSpc>
                        <a:spcBef>
                          <a:spcPts val="900"/>
                        </a:spcBef>
                        <a:spcAft>
                          <a:spcPts val="0"/>
                        </a:spcAft>
                        <a:buNone/>
                      </a:pPr>
                      <a:r>
                        <a:rPr b="1" i="1" lang="en-GB" sz="900" u="sng"/>
                        <a:t>PassengerId</a:t>
                      </a:r>
                      <a:endParaRPr b="1" i="1" sz="900" u="sng"/>
                    </a:p>
                  </a:txBody>
                  <a:tcPr marT="57150" marB="57150" marR="57150" marL="57150" anchor="ctr">
                    <a:solidFill>
                      <a:srgbClr val="6D9EEB"/>
                    </a:solidFill>
                  </a:tcPr>
                </a:tc>
                <a:tc>
                  <a:txBody>
                    <a:bodyPr/>
                    <a:lstStyle/>
                    <a:p>
                      <a:pPr indent="0" lvl="0" marL="0" rtl="0" algn="ctr">
                        <a:lnSpc>
                          <a:spcPct val="115000"/>
                        </a:lnSpc>
                        <a:spcBef>
                          <a:spcPts val="900"/>
                        </a:spcBef>
                        <a:spcAft>
                          <a:spcPts val="0"/>
                        </a:spcAft>
                        <a:buNone/>
                      </a:pPr>
                      <a:r>
                        <a:rPr b="1" i="1" lang="en-GB" sz="900" u="sng"/>
                        <a:t>1.000000</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-0.005007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-0.035144</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0.036847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-0.057527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-0.001652</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0.012658</a:t>
                      </a:r>
                      <a:endParaRPr b="1" i="1" sz="900" u="sng"/>
                    </a:p>
                  </a:txBody>
                  <a:tcPr marT="57150" marB="57150" marR="57150" marL="57150" anchor="ctr">
                    <a:solidFill>
                      <a:srgbClr val="FFFFFF"/>
                    </a:solidFill>
                  </a:tcPr>
                </a:tc>
              </a:tr>
              <a:tr h="238125">
                <a:tc>
                  <a:txBody>
                    <a:bodyPr/>
                    <a:lstStyle/>
                    <a:p>
                      <a:pPr indent="0" lvl="0" marL="0" rtl="0" algn="r">
                        <a:lnSpc>
                          <a:spcPct val="115000"/>
                        </a:lnSpc>
                        <a:spcBef>
                          <a:spcPts val="900"/>
                        </a:spcBef>
                        <a:spcAft>
                          <a:spcPts val="0"/>
                        </a:spcAft>
                        <a:buNone/>
                      </a:pPr>
                      <a:r>
                        <a:rPr b="1" i="1" lang="en-GB" sz="900" u="sng"/>
                        <a:t>Survived</a:t>
                      </a:r>
                      <a:endParaRPr b="1" i="1" sz="900" u="sng"/>
                    </a:p>
                  </a:txBody>
                  <a:tcPr marT="57150" marB="57150" marR="57150" marL="57150" anchor="ctr">
                    <a:solidFill>
                      <a:srgbClr val="6D9EEB"/>
                    </a:solidFill>
                  </a:tcPr>
                </a:tc>
                <a:tc>
                  <a:txBody>
                    <a:bodyPr/>
                    <a:lstStyle/>
                    <a:p>
                      <a:pPr indent="0" lvl="0" marL="0" rtl="0" algn="ctr">
                        <a:lnSpc>
                          <a:spcPct val="115000"/>
                        </a:lnSpc>
                        <a:spcBef>
                          <a:spcPts val="900"/>
                        </a:spcBef>
                        <a:spcAft>
                          <a:spcPts val="0"/>
                        </a:spcAft>
                        <a:buNone/>
                      </a:pPr>
                      <a:r>
                        <a:rPr b="1" i="1" lang="en-GB" sz="900" u="sng"/>
                        <a:t>-0.005007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1.000000</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-0.338481</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-0.077221</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-0.035322</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0.081629</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0.257307</a:t>
                      </a:r>
                      <a:endParaRPr b="1" i="1" sz="900" u="sng"/>
                    </a:p>
                  </a:txBody>
                  <a:tcPr marT="57150" marB="57150" marR="57150" marL="57150" anchor="ctr">
                    <a:solidFill>
                      <a:srgbClr val="FFFFFF"/>
                    </a:solidFill>
                  </a:tcPr>
                </a:tc>
              </a:tr>
              <a:tr h="238125">
                <a:tc>
                  <a:txBody>
                    <a:bodyPr/>
                    <a:lstStyle/>
                    <a:p>
                      <a:pPr indent="0" lvl="0" marL="0" rtl="0" algn="r">
                        <a:lnSpc>
                          <a:spcPct val="115000"/>
                        </a:lnSpc>
                        <a:spcBef>
                          <a:spcPts val="900"/>
                        </a:spcBef>
                        <a:spcAft>
                          <a:spcPts val="0"/>
                        </a:spcAft>
                        <a:buNone/>
                      </a:pPr>
                      <a:r>
                        <a:rPr b="1" i="1" lang="en-GB" sz="900" u="sng"/>
                        <a:t>Pclass</a:t>
                      </a:r>
                      <a:endParaRPr b="1" i="1" sz="900" u="sng"/>
                    </a:p>
                  </a:txBody>
                  <a:tcPr marT="57150" marB="57150" marR="57150" marL="57150" anchor="ctr">
                    <a:solidFill>
                      <a:srgbClr val="6D9EEB"/>
                    </a:solidFill>
                  </a:tcPr>
                </a:tc>
                <a:tc>
                  <a:txBody>
                    <a:bodyPr/>
                    <a:lstStyle/>
                    <a:p>
                      <a:pPr indent="0" lvl="0" marL="0" rtl="0" algn="ctr">
                        <a:lnSpc>
                          <a:spcPct val="115000"/>
                        </a:lnSpc>
                        <a:spcBef>
                          <a:spcPts val="900"/>
                        </a:spcBef>
                        <a:spcAft>
                          <a:spcPts val="0"/>
                        </a:spcAft>
                        <a:buNone/>
                      </a:pPr>
                      <a:r>
                        <a:rPr b="1" i="1" lang="en-GB" sz="900" u="sng"/>
                        <a:t>-0.035144</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-0.338481</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1.000000</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-0.369226</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0.083081</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0.018443</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-0.549500</a:t>
                      </a:r>
                      <a:endParaRPr b="1" i="1" sz="900" u="sng"/>
                    </a:p>
                  </a:txBody>
                  <a:tcPr marT="57150" marB="57150" marR="57150" marL="57150" anchor="ctr">
                    <a:solidFill>
                      <a:srgbClr val="FFFFFF"/>
                    </a:solidFill>
                  </a:tcPr>
                </a:tc>
              </a:tr>
              <a:tr h="238125">
                <a:tc>
                  <a:txBody>
                    <a:bodyPr/>
                    <a:lstStyle/>
                    <a:p>
                      <a:pPr indent="0" lvl="0" marL="0" rtl="0" algn="r">
                        <a:lnSpc>
                          <a:spcPct val="115000"/>
                        </a:lnSpc>
                        <a:spcBef>
                          <a:spcPts val="900"/>
                        </a:spcBef>
                        <a:spcAft>
                          <a:spcPts val="0"/>
                        </a:spcAft>
                        <a:buNone/>
                      </a:pPr>
                      <a:r>
                        <a:rPr b="1" i="1" lang="en-GB" sz="900" u="sng"/>
                        <a:t>Age</a:t>
                      </a:r>
                      <a:endParaRPr b="1" i="1" sz="900" u="sng"/>
                    </a:p>
                  </a:txBody>
                  <a:tcPr marT="57150" marB="57150" marR="57150" marL="57150" anchor="ctr">
                    <a:solidFill>
                      <a:srgbClr val="6D9EEB"/>
                    </a:solidFill>
                  </a:tcPr>
                </a:tc>
                <a:tc>
                  <a:txBody>
                    <a:bodyPr/>
                    <a:lstStyle/>
                    <a:p>
                      <a:pPr indent="0" lvl="0" marL="0" rtl="0" algn="ctr">
                        <a:lnSpc>
                          <a:spcPct val="115000"/>
                        </a:lnSpc>
                        <a:spcBef>
                          <a:spcPts val="900"/>
                        </a:spcBef>
                        <a:spcAft>
                          <a:spcPts val="0"/>
                        </a:spcAft>
                        <a:buNone/>
                      </a:pPr>
                      <a:r>
                        <a:rPr b="1" i="1" lang="en-GB" sz="900" u="sng"/>
                        <a:t>0.036847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-0.077221</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-0.369226</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1.000000</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-0.308247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-0.189119</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0.096067</a:t>
                      </a:r>
                      <a:endParaRPr b="1" i="1" sz="900" u="sng"/>
                    </a:p>
                  </a:txBody>
                  <a:tcPr marT="57150" marB="57150" marR="57150" marL="57150" anchor="ctr">
                    <a:solidFill>
                      <a:srgbClr val="FFFFFF"/>
                    </a:solidFill>
                  </a:tcPr>
                </a:tc>
              </a:tr>
              <a:tr h="238125">
                <a:tc>
                  <a:txBody>
                    <a:bodyPr/>
                    <a:lstStyle/>
                    <a:p>
                      <a:pPr indent="0" lvl="0" marL="0" rtl="0" algn="r">
                        <a:lnSpc>
                          <a:spcPct val="115000"/>
                        </a:lnSpc>
                        <a:spcBef>
                          <a:spcPts val="900"/>
                        </a:spcBef>
                        <a:spcAft>
                          <a:spcPts val="0"/>
                        </a:spcAft>
                        <a:buNone/>
                      </a:pPr>
                      <a:r>
                        <a:rPr b="1" i="1" lang="en-GB" sz="900" u="sng"/>
                        <a:t>SibSp</a:t>
                      </a:r>
                      <a:endParaRPr b="1" i="1" sz="900" u="sng"/>
                    </a:p>
                  </a:txBody>
                  <a:tcPr marT="57150" marB="57150" marR="57150" marL="57150" anchor="ctr">
                    <a:solidFill>
                      <a:srgbClr val="6D9EEB"/>
                    </a:solidFill>
                  </a:tcPr>
                </a:tc>
                <a:tc>
                  <a:txBody>
                    <a:bodyPr/>
                    <a:lstStyle/>
                    <a:p>
                      <a:pPr indent="0" lvl="0" marL="0" rtl="0" algn="ctr">
                        <a:lnSpc>
                          <a:spcPct val="115000"/>
                        </a:lnSpc>
                        <a:spcBef>
                          <a:spcPts val="900"/>
                        </a:spcBef>
                        <a:spcAft>
                          <a:spcPts val="0"/>
                        </a:spcAft>
                        <a:buNone/>
                      </a:pPr>
                      <a:r>
                        <a:rPr b="1" i="1" lang="en-GB" sz="900" u="sng"/>
                        <a:t>-0.057527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-0.035322</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0.083081</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-0.308247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1.000000</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0.414838</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0.159651</a:t>
                      </a:r>
                      <a:endParaRPr b="1" i="1" sz="900" u="sng"/>
                    </a:p>
                  </a:txBody>
                  <a:tcPr marT="57150" marB="57150" marR="57150" marL="57150" anchor="ctr">
                    <a:solidFill>
                      <a:srgbClr val="FFFFFF"/>
                    </a:solidFill>
                  </a:tcPr>
                </a:tc>
              </a:tr>
              <a:tr h="238125">
                <a:tc>
                  <a:txBody>
                    <a:bodyPr/>
                    <a:lstStyle/>
                    <a:p>
                      <a:pPr indent="0" lvl="0" marL="0" rtl="0" algn="r">
                        <a:lnSpc>
                          <a:spcPct val="115000"/>
                        </a:lnSpc>
                        <a:spcBef>
                          <a:spcPts val="900"/>
                        </a:spcBef>
                        <a:spcAft>
                          <a:spcPts val="0"/>
                        </a:spcAft>
                        <a:buNone/>
                      </a:pPr>
                      <a:r>
                        <a:rPr b="1" i="1" lang="en-GB" sz="900" u="sng"/>
                        <a:t>Parch</a:t>
                      </a:r>
                      <a:endParaRPr b="1" i="1" sz="900" u="sng"/>
                    </a:p>
                  </a:txBody>
                  <a:tcPr marT="57150" marB="57150" marR="57150" marL="57150" anchor="ctr">
                    <a:solidFill>
                      <a:srgbClr val="6D9EEB"/>
                    </a:solidFill>
                  </a:tcPr>
                </a:tc>
                <a:tc>
                  <a:txBody>
                    <a:bodyPr/>
                    <a:lstStyle/>
                    <a:p>
                      <a:pPr indent="0" lvl="0" marL="0" rtl="0" algn="ctr">
                        <a:lnSpc>
                          <a:spcPct val="115000"/>
                        </a:lnSpc>
                        <a:spcBef>
                          <a:spcPts val="900"/>
                        </a:spcBef>
                        <a:spcAft>
                          <a:spcPts val="0"/>
                        </a:spcAft>
                        <a:buNone/>
                      </a:pPr>
                      <a:r>
                        <a:rPr b="1" i="1" lang="en-GB" sz="900" u="sng"/>
                        <a:t>-0.001652</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0.081629</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0.018443</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-0.189119</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0.414838</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1.000000</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0.216225</a:t>
                      </a:r>
                      <a:endParaRPr b="1" i="1" sz="900" u="sng"/>
                    </a:p>
                  </a:txBody>
                  <a:tcPr marT="57150" marB="57150" marR="57150" marL="57150" anchor="ctr">
                    <a:solidFill>
                      <a:srgbClr val="FFFFFF"/>
                    </a:solidFill>
                  </a:tcPr>
                </a:tc>
              </a:tr>
              <a:tr h="238125">
                <a:tc>
                  <a:txBody>
                    <a:bodyPr/>
                    <a:lstStyle/>
                    <a:p>
                      <a:pPr indent="0" lvl="0" marL="0" rtl="0" algn="r">
                        <a:lnSpc>
                          <a:spcPct val="115000"/>
                        </a:lnSpc>
                        <a:spcBef>
                          <a:spcPts val="900"/>
                        </a:spcBef>
                        <a:spcAft>
                          <a:spcPts val="0"/>
                        </a:spcAft>
                        <a:buNone/>
                      </a:pPr>
                      <a:r>
                        <a:rPr b="1" i="1" lang="en-GB" sz="900" u="sng"/>
                        <a:t>Fare</a:t>
                      </a:r>
                      <a:endParaRPr b="1" i="1" sz="900" u="sng"/>
                    </a:p>
                  </a:txBody>
                  <a:tcPr marT="57150" marB="57150" marR="57150" marL="57150" anchor="ctr">
                    <a:solidFill>
                      <a:srgbClr val="6D9EEB"/>
                    </a:solidFill>
                  </a:tcPr>
                </a:tc>
                <a:tc>
                  <a:txBody>
                    <a:bodyPr/>
                    <a:lstStyle/>
                    <a:p>
                      <a:pPr indent="0" lvl="0" marL="0" rtl="0" algn="ctr">
                        <a:lnSpc>
                          <a:spcPct val="115000"/>
                        </a:lnSpc>
                        <a:spcBef>
                          <a:spcPts val="900"/>
                        </a:spcBef>
                        <a:spcAft>
                          <a:spcPts val="0"/>
                        </a:spcAft>
                        <a:buNone/>
                      </a:pPr>
                      <a:r>
                        <a:rPr b="1" i="1" lang="en-GB" sz="900" u="sng"/>
                        <a:t>0.012658</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0.257307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-0.549500</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0.096067</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0.159651</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0.216225</a:t>
                      </a:r>
                      <a:endParaRPr b="1" i="1" sz="900" u="sng"/>
                    </a:p>
                  </a:txBody>
                  <a:tcPr marT="57150" marB="57150" marR="57150" marL="57150" anchor="ctr">
                    <a:solidFill>
                      <a:srgbClr val="FFFFFF"/>
                    </a:solidFill>
                  </a:tcPr>
                </a:tc>
                <a:tc>
                  <a:txBody>
                    <a:bodyPr/>
                    <a:lstStyle/>
                    <a:p>
                      <a:pPr indent="0" lvl="0" marL="0" rtl="0" algn="ctr">
                        <a:lnSpc>
                          <a:spcPct val="115000"/>
                        </a:lnSpc>
                        <a:spcBef>
                          <a:spcPts val="900"/>
                        </a:spcBef>
                        <a:spcAft>
                          <a:spcPts val="0"/>
                        </a:spcAft>
                        <a:buNone/>
                      </a:pPr>
                      <a:r>
                        <a:rPr b="1" i="1" lang="en-GB" sz="900" u="sng"/>
                        <a:t>1.000000</a:t>
                      </a:r>
                      <a:endParaRPr b="1" i="1" sz="900" u="sng"/>
                    </a:p>
                  </a:txBody>
                  <a:tcPr marT="57150" marB="57150" marR="57150" marL="57150" anchor="ctr">
                    <a:solidFill>
                      <a:srgbClr val="FFFFFF"/>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